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1404" cy="685952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7447" y="1264919"/>
            <a:ext cx="7048500" cy="533552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3815" y="2543555"/>
            <a:ext cx="2484882" cy="25778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2043" y="161036"/>
            <a:ext cx="10487913" cy="793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1404" cy="685952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1404" cy="685952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9991" y="150876"/>
            <a:ext cx="1187196" cy="9890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1911" y="1139949"/>
            <a:ext cx="6478524" cy="571804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3452" y="2340864"/>
            <a:ext cx="2099309" cy="218465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0851" y="6091428"/>
            <a:ext cx="739140" cy="61569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4402835" y="3681984"/>
            <a:ext cx="806450" cy="433070"/>
          </a:xfrm>
          <a:custGeom>
            <a:avLst/>
            <a:gdLst/>
            <a:ahLst/>
            <a:cxnLst/>
            <a:rect l="l" t="t" r="r" b="b"/>
            <a:pathLst>
              <a:path w="806450" h="433070">
                <a:moveTo>
                  <a:pt x="806196" y="0"/>
                </a:moveTo>
                <a:lnTo>
                  <a:pt x="0" y="0"/>
                </a:lnTo>
                <a:lnTo>
                  <a:pt x="0" y="432815"/>
                </a:lnTo>
                <a:lnTo>
                  <a:pt x="806196" y="432815"/>
                </a:lnTo>
                <a:lnTo>
                  <a:pt x="806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402835" y="3681984"/>
            <a:ext cx="806450" cy="433070"/>
          </a:xfrm>
          <a:custGeom>
            <a:avLst/>
            <a:gdLst/>
            <a:ahLst/>
            <a:cxnLst/>
            <a:rect l="l" t="t" r="r" b="b"/>
            <a:pathLst>
              <a:path w="806450" h="433070">
                <a:moveTo>
                  <a:pt x="0" y="432815"/>
                </a:moveTo>
                <a:lnTo>
                  <a:pt x="806196" y="432815"/>
                </a:lnTo>
                <a:lnTo>
                  <a:pt x="80619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693664" y="5718047"/>
            <a:ext cx="805180" cy="861060"/>
          </a:xfrm>
          <a:custGeom>
            <a:avLst/>
            <a:gdLst/>
            <a:ahLst/>
            <a:cxnLst/>
            <a:rect l="l" t="t" r="r" b="b"/>
            <a:pathLst>
              <a:path w="805179" h="861059">
                <a:moveTo>
                  <a:pt x="804672" y="0"/>
                </a:moveTo>
                <a:lnTo>
                  <a:pt x="0" y="0"/>
                </a:lnTo>
                <a:lnTo>
                  <a:pt x="0" y="861059"/>
                </a:lnTo>
                <a:lnTo>
                  <a:pt x="804672" y="861059"/>
                </a:lnTo>
                <a:lnTo>
                  <a:pt x="804672" y="0"/>
                </a:lnTo>
                <a:close/>
              </a:path>
            </a:pathLst>
          </a:custGeom>
          <a:solidFill>
            <a:srgbClr val="EB9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851404" cy="685952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9824" y="1499107"/>
            <a:ext cx="8912351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intraug.ugto.mx/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cuenta.ugto.mx/estudiant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59635"/>
            <a:ext cx="11970385" cy="5015865"/>
            <a:chOff x="0" y="1659635"/>
            <a:chExt cx="11970385" cy="5015865"/>
          </a:xfrm>
        </p:grpSpPr>
        <p:sp>
          <p:nvSpPr>
            <p:cNvPr id="3" name="object 3"/>
            <p:cNvSpPr/>
            <p:nvPr/>
          </p:nvSpPr>
          <p:spPr>
            <a:xfrm>
              <a:off x="0" y="4323587"/>
              <a:ext cx="1743075" cy="779145"/>
            </a:xfrm>
            <a:custGeom>
              <a:avLst/>
              <a:gdLst/>
              <a:ahLst/>
              <a:cxnLst/>
              <a:rect l="l" t="t" r="r" b="b"/>
              <a:pathLst>
                <a:path w="1743075" h="779145">
                  <a:moveTo>
                    <a:pt x="1346200" y="0"/>
                  </a:moveTo>
                  <a:lnTo>
                    <a:pt x="0" y="0"/>
                  </a:lnTo>
                  <a:lnTo>
                    <a:pt x="0" y="778763"/>
                  </a:lnTo>
                  <a:lnTo>
                    <a:pt x="1346200" y="778763"/>
                  </a:lnTo>
                  <a:lnTo>
                    <a:pt x="1355891" y="777956"/>
                  </a:lnTo>
                  <a:lnTo>
                    <a:pt x="1363821" y="775827"/>
                  </a:lnTo>
                  <a:lnTo>
                    <a:pt x="1369988" y="772816"/>
                  </a:lnTo>
                  <a:lnTo>
                    <a:pt x="1374394" y="769366"/>
                  </a:lnTo>
                  <a:lnTo>
                    <a:pt x="1374394" y="764667"/>
                  </a:lnTo>
                  <a:lnTo>
                    <a:pt x="1379093" y="764667"/>
                  </a:lnTo>
                  <a:lnTo>
                    <a:pt x="1735582" y="408178"/>
                  </a:lnTo>
                  <a:lnTo>
                    <a:pt x="1740868" y="399587"/>
                  </a:lnTo>
                  <a:lnTo>
                    <a:pt x="1742630" y="388794"/>
                  </a:lnTo>
                  <a:lnTo>
                    <a:pt x="1740868" y="377120"/>
                  </a:lnTo>
                  <a:lnTo>
                    <a:pt x="1735582" y="365887"/>
                  </a:lnTo>
                  <a:lnTo>
                    <a:pt x="1379093" y="14097"/>
                  </a:lnTo>
                  <a:lnTo>
                    <a:pt x="1379093" y="9398"/>
                  </a:lnTo>
                  <a:lnTo>
                    <a:pt x="1374394" y="9398"/>
                  </a:lnTo>
                  <a:lnTo>
                    <a:pt x="1369988" y="5947"/>
                  </a:lnTo>
                  <a:lnTo>
                    <a:pt x="1363821" y="2936"/>
                  </a:lnTo>
                  <a:lnTo>
                    <a:pt x="1355891" y="807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383" y="1659635"/>
              <a:ext cx="6676644" cy="42961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5335" y="1950719"/>
              <a:ext cx="1481328" cy="441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55335" y="1972055"/>
              <a:ext cx="1481455" cy="441959"/>
            </a:xfrm>
            <a:custGeom>
              <a:avLst/>
              <a:gdLst/>
              <a:ahLst/>
              <a:cxnLst/>
              <a:rect l="l" t="t" r="r" b="b"/>
              <a:pathLst>
                <a:path w="1481454" h="441960">
                  <a:moveTo>
                    <a:pt x="0" y="441960"/>
                  </a:moveTo>
                  <a:lnTo>
                    <a:pt x="1481328" y="441960"/>
                  </a:lnTo>
                  <a:lnTo>
                    <a:pt x="1481328" y="0"/>
                  </a:lnTo>
                  <a:lnTo>
                    <a:pt x="0" y="0"/>
                  </a:lnTo>
                  <a:lnTo>
                    <a:pt x="0" y="44196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4147" y="3447287"/>
              <a:ext cx="6966204" cy="32186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89321" y="3442525"/>
              <a:ext cx="6976109" cy="3228340"/>
            </a:xfrm>
            <a:custGeom>
              <a:avLst/>
              <a:gdLst/>
              <a:ahLst/>
              <a:cxnLst/>
              <a:rect l="l" t="t" r="r" b="b"/>
              <a:pathLst>
                <a:path w="6976109" h="3228340">
                  <a:moveTo>
                    <a:pt x="0" y="3228213"/>
                  </a:moveTo>
                  <a:lnTo>
                    <a:pt x="6975729" y="3228213"/>
                  </a:lnTo>
                  <a:lnTo>
                    <a:pt x="6975729" y="0"/>
                  </a:lnTo>
                  <a:lnTo>
                    <a:pt x="0" y="0"/>
                  </a:lnTo>
                  <a:lnTo>
                    <a:pt x="0" y="32282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33559" y="5341620"/>
              <a:ext cx="1671955" cy="216535"/>
            </a:xfrm>
            <a:custGeom>
              <a:avLst/>
              <a:gdLst/>
              <a:ahLst/>
              <a:cxnLst/>
              <a:rect l="l" t="t" r="r" b="b"/>
              <a:pathLst>
                <a:path w="1671954" h="216535">
                  <a:moveTo>
                    <a:pt x="1671827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1671827" y="216407"/>
                  </a:lnTo>
                  <a:lnTo>
                    <a:pt x="1671827" y="0"/>
                  </a:lnTo>
                  <a:close/>
                </a:path>
              </a:pathLst>
            </a:custGeom>
            <a:solidFill>
              <a:srgbClr val="DF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95446" y="401192"/>
            <a:ext cx="48050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2895">
              <a:lnSpc>
                <a:spcPct val="100000"/>
              </a:lnSpc>
              <a:spcBef>
                <a:spcPts val="95"/>
              </a:spcBef>
            </a:pPr>
            <a:r>
              <a:rPr sz="2800" spc="175" dirty="0">
                <a:solidFill>
                  <a:srgbClr val="000000"/>
                </a:solidFill>
              </a:rPr>
              <a:t>RE</a:t>
            </a:r>
            <a:r>
              <a:rPr sz="2800" spc="70" dirty="0">
                <a:solidFill>
                  <a:srgbClr val="000000"/>
                </a:solidFill>
              </a:rPr>
              <a:t>G</a:t>
            </a:r>
            <a:r>
              <a:rPr sz="2800" spc="110" dirty="0">
                <a:solidFill>
                  <a:srgbClr val="000000"/>
                </a:solidFill>
              </a:rPr>
              <a:t>I</a:t>
            </a:r>
            <a:r>
              <a:rPr sz="2800" spc="155" dirty="0">
                <a:solidFill>
                  <a:srgbClr val="000000"/>
                </a:solidFill>
              </a:rPr>
              <a:t>S</a:t>
            </a:r>
            <a:r>
              <a:rPr sz="2800" spc="60" dirty="0">
                <a:solidFill>
                  <a:srgbClr val="000000"/>
                </a:solidFill>
              </a:rPr>
              <a:t>T</a:t>
            </a:r>
            <a:r>
              <a:rPr sz="2800" spc="175" dirty="0">
                <a:solidFill>
                  <a:srgbClr val="000000"/>
                </a:solidFill>
              </a:rPr>
              <a:t>R</a:t>
            </a:r>
            <a:r>
              <a:rPr sz="2800" spc="200" dirty="0">
                <a:solidFill>
                  <a:srgbClr val="000000"/>
                </a:solidFill>
              </a:rPr>
              <a:t>O</a:t>
            </a:r>
            <a:r>
              <a:rPr sz="2800" spc="-215" dirty="0">
                <a:solidFill>
                  <a:srgbClr val="000000"/>
                </a:solidFill>
              </a:rPr>
              <a:t> </a:t>
            </a:r>
            <a:r>
              <a:rPr sz="2800" spc="254" dirty="0">
                <a:solidFill>
                  <a:srgbClr val="000000"/>
                </a:solidFill>
              </a:rPr>
              <a:t>D</a:t>
            </a:r>
            <a:r>
              <a:rPr sz="2800" spc="190" dirty="0">
                <a:solidFill>
                  <a:srgbClr val="000000"/>
                </a:solidFill>
              </a:rPr>
              <a:t>E</a:t>
            </a:r>
            <a:r>
              <a:rPr sz="2800" spc="-195" dirty="0">
                <a:solidFill>
                  <a:srgbClr val="000000"/>
                </a:solidFill>
              </a:rPr>
              <a:t> </a:t>
            </a:r>
            <a:r>
              <a:rPr sz="2800" spc="330" dirty="0">
                <a:solidFill>
                  <a:srgbClr val="000000"/>
                </a:solidFill>
              </a:rPr>
              <a:t>S</a:t>
            </a:r>
            <a:r>
              <a:rPr sz="2800" spc="170" dirty="0">
                <a:solidFill>
                  <a:srgbClr val="000000"/>
                </a:solidFill>
              </a:rPr>
              <a:t>O</a:t>
            </a:r>
            <a:r>
              <a:rPr sz="2800" spc="200" dirty="0">
                <a:solidFill>
                  <a:srgbClr val="000000"/>
                </a:solidFill>
              </a:rPr>
              <a:t>L</a:t>
            </a:r>
            <a:r>
              <a:rPr sz="2800" spc="55" dirty="0">
                <a:solidFill>
                  <a:srgbClr val="000000"/>
                </a:solidFill>
              </a:rPr>
              <a:t>I</a:t>
            </a:r>
            <a:r>
              <a:rPr sz="2800" spc="85" dirty="0">
                <a:solidFill>
                  <a:srgbClr val="000000"/>
                </a:solidFill>
              </a:rPr>
              <a:t>C</a:t>
            </a:r>
            <a:r>
              <a:rPr sz="2800" spc="10" dirty="0">
                <a:solidFill>
                  <a:srgbClr val="000000"/>
                </a:solidFill>
              </a:rPr>
              <a:t>I</a:t>
            </a:r>
            <a:r>
              <a:rPr sz="2800" spc="-10" dirty="0">
                <a:solidFill>
                  <a:srgbClr val="000000"/>
                </a:solidFill>
              </a:rPr>
              <a:t>T</a:t>
            </a:r>
            <a:r>
              <a:rPr sz="2800" spc="254" dirty="0">
                <a:solidFill>
                  <a:srgbClr val="000000"/>
                </a:solidFill>
              </a:rPr>
              <a:t>U</a:t>
            </a:r>
            <a:r>
              <a:rPr sz="2800" spc="185" dirty="0">
                <a:solidFill>
                  <a:srgbClr val="000000"/>
                </a:solidFill>
              </a:rPr>
              <a:t>D  </a:t>
            </a:r>
            <a:r>
              <a:rPr sz="2800" spc="270" dirty="0">
                <a:solidFill>
                  <a:srgbClr val="000000"/>
                </a:solidFill>
              </a:rPr>
              <a:t>B</a:t>
            </a:r>
            <a:r>
              <a:rPr sz="2800" spc="175" dirty="0">
                <a:solidFill>
                  <a:srgbClr val="000000"/>
                </a:solidFill>
              </a:rPr>
              <a:t>E</a:t>
            </a:r>
            <a:r>
              <a:rPr sz="2800" spc="200" dirty="0">
                <a:solidFill>
                  <a:srgbClr val="000000"/>
                </a:solidFill>
              </a:rPr>
              <a:t>C</a:t>
            </a:r>
            <a:r>
              <a:rPr sz="2800" spc="240" dirty="0">
                <a:solidFill>
                  <a:srgbClr val="000000"/>
                </a:solidFill>
              </a:rPr>
              <a:t>A</a:t>
            </a:r>
            <a:r>
              <a:rPr sz="2800" spc="-220" dirty="0">
                <a:solidFill>
                  <a:srgbClr val="000000"/>
                </a:solidFill>
              </a:rPr>
              <a:t> </a:t>
            </a:r>
            <a:r>
              <a:rPr sz="2800" spc="175" dirty="0">
                <a:solidFill>
                  <a:srgbClr val="000000"/>
                </a:solidFill>
              </a:rPr>
              <a:t>E</a:t>
            </a:r>
            <a:r>
              <a:rPr sz="2800" spc="170" dirty="0">
                <a:solidFill>
                  <a:srgbClr val="000000"/>
                </a:solidFill>
              </a:rPr>
              <a:t>Q</a:t>
            </a:r>
            <a:r>
              <a:rPr sz="2800" spc="254" dirty="0">
                <a:solidFill>
                  <a:srgbClr val="000000"/>
                </a:solidFill>
              </a:rPr>
              <a:t>U</a:t>
            </a:r>
            <a:r>
              <a:rPr sz="2800" spc="70" dirty="0">
                <a:solidFill>
                  <a:srgbClr val="000000"/>
                </a:solidFill>
              </a:rPr>
              <a:t>I</a:t>
            </a:r>
            <a:r>
              <a:rPr sz="2800" spc="114" dirty="0">
                <a:solidFill>
                  <a:srgbClr val="000000"/>
                </a:solidFill>
              </a:rPr>
              <a:t>D</a:t>
            </a:r>
            <a:r>
              <a:rPr sz="2800" spc="204" dirty="0">
                <a:solidFill>
                  <a:srgbClr val="000000"/>
                </a:solidFill>
              </a:rPr>
              <a:t>A</a:t>
            </a:r>
            <a:r>
              <a:rPr sz="2800" spc="285" dirty="0">
                <a:solidFill>
                  <a:srgbClr val="000000"/>
                </a:solidFill>
              </a:rPr>
              <a:t>D</a:t>
            </a:r>
            <a:r>
              <a:rPr sz="2800" spc="-220" dirty="0">
                <a:solidFill>
                  <a:srgbClr val="000000"/>
                </a:solidFill>
              </a:rPr>
              <a:t> </a:t>
            </a:r>
            <a:r>
              <a:rPr sz="2800" spc="175" dirty="0">
                <a:solidFill>
                  <a:srgbClr val="000000"/>
                </a:solidFill>
              </a:rPr>
              <a:t>E</a:t>
            </a:r>
            <a:r>
              <a:rPr sz="2800" spc="200" dirty="0">
                <a:solidFill>
                  <a:srgbClr val="000000"/>
                </a:solidFill>
              </a:rPr>
              <a:t>C</a:t>
            </a:r>
            <a:r>
              <a:rPr sz="2800" spc="175" dirty="0">
                <a:solidFill>
                  <a:srgbClr val="000000"/>
                </a:solidFill>
              </a:rPr>
              <a:t>O</a:t>
            </a:r>
            <a:r>
              <a:rPr sz="2800" spc="330" dirty="0">
                <a:solidFill>
                  <a:srgbClr val="000000"/>
                </a:solidFill>
              </a:rPr>
              <a:t>N</a:t>
            </a:r>
            <a:r>
              <a:rPr sz="2800" spc="160" dirty="0">
                <a:solidFill>
                  <a:srgbClr val="000000"/>
                </a:solidFill>
              </a:rPr>
              <a:t>Ó</a:t>
            </a:r>
            <a:r>
              <a:rPr sz="2800" spc="409" dirty="0">
                <a:solidFill>
                  <a:srgbClr val="000000"/>
                </a:solidFill>
              </a:rPr>
              <a:t>M</a:t>
            </a:r>
            <a:r>
              <a:rPr sz="2800" spc="55" dirty="0">
                <a:solidFill>
                  <a:srgbClr val="000000"/>
                </a:solidFill>
              </a:rPr>
              <a:t>I</a:t>
            </a:r>
            <a:r>
              <a:rPr sz="2800" spc="75" dirty="0">
                <a:solidFill>
                  <a:srgbClr val="000000"/>
                </a:solidFill>
              </a:rPr>
              <a:t>C</a:t>
            </a:r>
            <a:r>
              <a:rPr sz="2800" spc="240" dirty="0">
                <a:solidFill>
                  <a:srgbClr val="000000"/>
                </a:solidFill>
              </a:rPr>
              <a:t>A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8248015" y="1502881"/>
            <a:ext cx="2929255" cy="164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000"/>
              </a:lnSpc>
              <a:spcBef>
                <a:spcPts val="100"/>
              </a:spcBef>
            </a:pPr>
            <a:r>
              <a:rPr sz="2000" spc="65" dirty="0">
                <a:solidFill>
                  <a:srgbClr val="1F3863"/>
                </a:solidFill>
                <a:latin typeface="Trebuchet MS"/>
                <a:cs typeface="Trebuchet MS"/>
              </a:rPr>
              <a:t>Ingresar </a:t>
            </a:r>
            <a:r>
              <a:rPr sz="2000" spc="110" dirty="0">
                <a:solidFill>
                  <a:srgbClr val="1F3863"/>
                </a:solidFill>
                <a:latin typeface="Trebuchet MS"/>
                <a:cs typeface="Trebuchet MS"/>
              </a:rPr>
              <a:t>con </a:t>
            </a:r>
            <a:r>
              <a:rPr sz="2000" spc="35" dirty="0">
                <a:solidFill>
                  <a:srgbClr val="1F3863"/>
                </a:solidFill>
                <a:latin typeface="Trebuchet MS"/>
                <a:cs typeface="Trebuchet MS"/>
              </a:rPr>
              <a:t>el </a:t>
            </a:r>
            <a:r>
              <a:rPr sz="2000" spc="60" dirty="0">
                <a:solidFill>
                  <a:srgbClr val="1F3863"/>
                </a:solidFill>
                <a:latin typeface="Trebuchet MS"/>
                <a:cs typeface="Trebuchet MS"/>
              </a:rPr>
              <a:t>correo </a:t>
            </a:r>
            <a:r>
              <a:rPr sz="2000" spc="6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1F3863"/>
                </a:solidFill>
                <a:latin typeface="Trebuchet MS"/>
                <a:cs typeface="Trebuchet MS"/>
              </a:rPr>
              <a:t>electrónico </a:t>
            </a:r>
            <a:r>
              <a:rPr sz="2000" spc="15" dirty="0">
                <a:solidFill>
                  <a:srgbClr val="1F3863"/>
                </a:solidFill>
                <a:latin typeface="Trebuchet MS"/>
                <a:cs typeface="Trebuchet MS"/>
              </a:rPr>
              <a:t>institucional </a:t>
            </a:r>
            <a:r>
              <a:rPr sz="2000" spc="-59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2000" spc="105" dirty="0">
                <a:solidFill>
                  <a:srgbClr val="1F3863"/>
                </a:solidFill>
                <a:latin typeface="Trebuchet MS"/>
                <a:cs typeface="Trebuchet MS"/>
              </a:rPr>
              <a:t>y </a:t>
            </a:r>
            <a:r>
              <a:rPr sz="2000" spc="20" dirty="0">
                <a:solidFill>
                  <a:srgbClr val="1F3863"/>
                </a:solidFill>
                <a:latin typeface="Trebuchet MS"/>
                <a:cs typeface="Trebuchet MS"/>
              </a:rPr>
              <a:t>la </a:t>
            </a:r>
            <a:r>
              <a:rPr sz="2000" spc="25" dirty="0">
                <a:solidFill>
                  <a:srgbClr val="1F3863"/>
                </a:solidFill>
                <a:latin typeface="Trebuchet MS"/>
                <a:cs typeface="Trebuchet MS"/>
              </a:rPr>
              <a:t>contraseña</a:t>
            </a:r>
            <a:r>
              <a:rPr sz="2000" spc="25" dirty="0">
                <a:latin typeface="Trebuchet MS"/>
                <a:cs typeface="Trebuchet MS"/>
              </a:rPr>
              <a:t>. </a:t>
            </a:r>
            <a:r>
              <a:rPr sz="2000" spc="75" dirty="0">
                <a:latin typeface="Trebuchet MS"/>
                <a:cs typeface="Trebuchet MS"/>
              </a:rPr>
              <a:t>Página </a:t>
            </a:r>
            <a:r>
              <a:rPr sz="2000" spc="80" dirty="0">
                <a:latin typeface="Trebuchet MS"/>
                <a:cs typeface="Trebuchet MS"/>
              </a:rPr>
              <a:t> </a:t>
            </a:r>
            <a:r>
              <a:rPr sz="2000" spc="70" dirty="0">
                <a:latin typeface="Trebuchet MS"/>
                <a:cs typeface="Trebuchet MS"/>
              </a:rPr>
              <a:t>del</a:t>
            </a:r>
            <a:r>
              <a:rPr sz="2000" spc="75" dirty="0">
                <a:latin typeface="Trebuchet MS"/>
                <a:cs typeface="Trebuchet MS"/>
              </a:rPr>
              <a:t> </a:t>
            </a:r>
            <a:r>
              <a:rPr sz="2000" spc="65" dirty="0">
                <a:latin typeface="Trebuchet MS"/>
                <a:cs typeface="Trebuchet MS"/>
              </a:rPr>
              <a:t>sistema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spc="114" dirty="0">
                <a:latin typeface="Trebuchet MS"/>
                <a:cs typeface="Trebuchet MS"/>
              </a:rPr>
              <a:t>de</a:t>
            </a:r>
            <a:r>
              <a:rPr sz="2000" spc="120" dirty="0">
                <a:latin typeface="Trebuchet MS"/>
                <a:cs typeface="Trebuchet MS"/>
              </a:rPr>
              <a:t> </a:t>
            </a:r>
            <a:r>
              <a:rPr sz="2000" spc="114" dirty="0">
                <a:latin typeface="Trebuchet MS"/>
                <a:cs typeface="Trebuchet MS"/>
              </a:rPr>
              <a:t>becas </a:t>
            </a:r>
            <a:r>
              <a:rPr sz="2000" spc="-590" dirty="0">
                <a:latin typeface="Trebuchet MS"/>
                <a:cs typeface="Trebuchet MS"/>
              </a:rPr>
              <a:t> </a:t>
            </a:r>
            <a:r>
              <a:rPr sz="2000" u="heavy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Trebuchet MS"/>
                <a:cs typeface="Trebuchet MS"/>
                <a:hlinkClick r:id="rId5"/>
              </a:rPr>
              <a:t>https://intraug.ugto.mx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33559" y="5341620"/>
            <a:ext cx="1671955" cy="2165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897890">
              <a:lnSpc>
                <a:spcPct val="100000"/>
              </a:lnSpc>
              <a:spcBef>
                <a:spcPts val="340"/>
              </a:spcBef>
            </a:pPr>
            <a:r>
              <a:rPr sz="800" spc="20" dirty="0">
                <a:latin typeface="Trebuchet MS"/>
                <a:cs typeface="Trebuchet MS"/>
              </a:rPr>
              <a:t>@ugto.mx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2168" y="201168"/>
            <a:ext cx="1187195" cy="98907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758439" y="5309996"/>
            <a:ext cx="8281034" cy="1423035"/>
            <a:chOff x="2758439" y="5309996"/>
            <a:chExt cx="8281034" cy="1423035"/>
          </a:xfrm>
        </p:grpSpPr>
        <p:sp>
          <p:nvSpPr>
            <p:cNvPr id="15" name="object 15"/>
            <p:cNvSpPr/>
            <p:nvPr/>
          </p:nvSpPr>
          <p:spPr>
            <a:xfrm>
              <a:off x="9529571" y="5338571"/>
              <a:ext cx="1481455" cy="437515"/>
            </a:xfrm>
            <a:custGeom>
              <a:avLst/>
              <a:gdLst/>
              <a:ahLst/>
              <a:cxnLst/>
              <a:rect l="l" t="t" r="r" b="b"/>
              <a:pathLst>
                <a:path w="1481454" h="437514">
                  <a:moveTo>
                    <a:pt x="0" y="437387"/>
                  </a:moveTo>
                  <a:lnTo>
                    <a:pt x="1481327" y="437387"/>
                  </a:lnTo>
                  <a:lnTo>
                    <a:pt x="1481327" y="220979"/>
                  </a:lnTo>
                  <a:lnTo>
                    <a:pt x="0" y="220979"/>
                  </a:lnTo>
                  <a:lnTo>
                    <a:pt x="0" y="437387"/>
                  </a:lnTo>
                  <a:close/>
                </a:path>
                <a:path w="1481454" h="437514">
                  <a:moveTo>
                    <a:pt x="0" y="216407"/>
                  </a:moveTo>
                  <a:lnTo>
                    <a:pt x="1481327" y="216407"/>
                  </a:lnTo>
                  <a:lnTo>
                    <a:pt x="1481327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8439" y="6117334"/>
              <a:ext cx="739139" cy="615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9580" y="3140964"/>
            <a:ext cx="11564620" cy="3566160"/>
            <a:chOff x="449580" y="3140964"/>
            <a:chExt cx="11564620" cy="3566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" y="3140964"/>
              <a:ext cx="11564112" cy="34442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92680" y="3246119"/>
              <a:ext cx="5320665" cy="1143000"/>
            </a:xfrm>
            <a:custGeom>
              <a:avLst/>
              <a:gdLst/>
              <a:ahLst/>
              <a:cxnLst/>
              <a:rect l="l" t="t" r="r" b="b"/>
              <a:pathLst>
                <a:path w="5320665" h="1143000">
                  <a:moveTo>
                    <a:pt x="1168908" y="0"/>
                  </a:moveTo>
                  <a:lnTo>
                    <a:pt x="0" y="0"/>
                  </a:lnTo>
                  <a:lnTo>
                    <a:pt x="0" y="353568"/>
                  </a:lnTo>
                  <a:lnTo>
                    <a:pt x="1168908" y="353568"/>
                  </a:lnTo>
                  <a:lnTo>
                    <a:pt x="1168908" y="0"/>
                  </a:lnTo>
                  <a:close/>
                </a:path>
                <a:path w="5320665" h="1143000">
                  <a:moveTo>
                    <a:pt x="5320271" y="448056"/>
                  </a:moveTo>
                  <a:lnTo>
                    <a:pt x="3800856" y="448056"/>
                  </a:lnTo>
                  <a:lnTo>
                    <a:pt x="3703320" y="448056"/>
                  </a:lnTo>
                  <a:lnTo>
                    <a:pt x="1818132" y="448056"/>
                  </a:lnTo>
                  <a:lnTo>
                    <a:pt x="1818132" y="1143000"/>
                  </a:lnTo>
                  <a:lnTo>
                    <a:pt x="3703320" y="1143000"/>
                  </a:lnTo>
                  <a:lnTo>
                    <a:pt x="3800856" y="1143000"/>
                  </a:lnTo>
                  <a:lnTo>
                    <a:pt x="5320271" y="1143000"/>
                  </a:lnTo>
                  <a:lnTo>
                    <a:pt x="5320271" y="448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66765" y="5487162"/>
              <a:ext cx="4343400" cy="866140"/>
            </a:xfrm>
            <a:custGeom>
              <a:avLst/>
              <a:gdLst/>
              <a:ahLst/>
              <a:cxnLst/>
              <a:rect l="l" t="t" r="r" b="b"/>
              <a:pathLst>
                <a:path w="4343400" h="866139">
                  <a:moveTo>
                    <a:pt x="0" y="865632"/>
                  </a:moveTo>
                  <a:lnTo>
                    <a:pt x="4343399" y="865632"/>
                  </a:lnTo>
                  <a:lnTo>
                    <a:pt x="4343399" y="0"/>
                  </a:lnTo>
                  <a:lnTo>
                    <a:pt x="0" y="0"/>
                  </a:lnTo>
                  <a:lnTo>
                    <a:pt x="0" y="86563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1184" y="6091428"/>
              <a:ext cx="739140" cy="6156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9456" y="1400048"/>
            <a:ext cx="9222105" cy="8801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sz="2800" i="1" u="heavy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Importante:</a:t>
            </a:r>
            <a:r>
              <a:rPr sz="2800" i="1" u="heavy" spc="-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Antes</a:t>
            </a:r>
            <a:r>
              <a:rPr sz="2800" i="1" u="heavy" spc="-20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</a:t>
            </a:r>
            <a:r>
              <a:rPr sz="2800" i="1" u="heavy" spc="-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ingresar</a:t>
            </a:r>
            <a:r>
              <a:rPr sz="2800" i="1" u="heavy" spc="-2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al</a:t>
            </a:r>
            <a:r>
              <a:rPr sz="2800" i="1" u="heavy" spc="-20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registro</a:t>
            </a:r>
            <a:r>
              <a:rPr sz="2800" i="1" u="heavy" spc="-2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</a:t>
            </a:r>
            <a:r>
              <a:rPr sz="2800" i="1" u="heavy" spc="-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la</a:t>
            </a:r>
            <a:r>
              <a:rPr sz="2800" i="1" u="heavy" spc="-2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solicitud</a:t>
            </a:r>
            <a:r>
              <a:rPr sz="2800" i="1" u="heavy" spc="-22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 </a:t>
            </a:r>
            <a:r>
              <a:rPr sz="2800" i="1" spc="-8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800" i="1" u="heavy" spc="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</a:t>
            </a:r>
            <a:r>
              <a:rPr sz="2800" i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800" i="1" u="heavy" spc="1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2800" i="1" u="heavy" spc="20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i="1" u="heavy" spc="-4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,</a:t>
            </a:r>
            <a:r>
              <a:rPr sz="2800" i="1" u="heavy" spc="-2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1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2800" i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800" i="1" u="heavy" spc="-1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20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i="1" u="heavy" spc="1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2800" i="1" u="heavy" spc="-2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800" i="1" u="heavy" spc="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u</a:t>
            </a:r>
            <a:r>
              <a:rPr sz="2800" i="1" u="heavy" spc="1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i="1" u="heavy" spc="-1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800" i="1" u="heavy" spc="-1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800" i="1" u="heavy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z</a:t>
            </a:r>
            <a:r>
              <a:rPr sz="2800" i="1" u="heavy" spc="2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i="1" u="heavy" spc="-2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</a:t>
            </a:r>
            <a:r>
              <a:rPr sz="2800" i="1" u="heavy" spc="-11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800" i="1" u="heavy" spc="-1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</a:t>
            </a:r>
            <a:r>
              <a:rPr sz="2800" i="1" u="heavy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800" i="1" u="heavy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800" i="1" u="heavy" spc="2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g</a:t>
            </a:r>
            <a:r>
              <a:rPr sz="2800" i="1" u="heavy" spc="-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</a:t>
            </a:r>
            <a:r>
              <a:rPr sz="2800" i="1" u="heavy" spc="1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i="1" u="heavy" spc="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800" i="1" u="heavy" spc="2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i="1" u="heavy" spc="-2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i="1" u="heavy" spc="20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i="1" u="heavy" spc="1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2800" i="1" u="heavy" spc="1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800" i="1" u="heavy" spc="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2800" i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é</a:t>
            </a:r>
            <a:r>
              <a:rPr sz="2800" i="1" u="heavy" spc="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m</a:t>
            </a:r>
            <a:r>
              <a:rPr sz="2800" i="1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</a:t>
            </a:r>
            <a:r>
              <a:rPr sz="2800" i="1" u="heavy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2800" i="1" u="heavy" spc="1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9991" y="150876"/>
            <a:ext cx="1187196" cy="9890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991" y="150876"/>
            <a:ext cx="1187196" cy="9890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7070" y="172339"/>
            <a:ext cx="7578090" cy="14827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spc="135" dirty="0">
                <a:solidFill>
                  <a:srgbClr val="000000"/>
                </a:solidFill>
              </a:rPr>
              <a:t>En</a:t>
            </a:r>
            <a:r>
              <a:rPr sz="2400" spc="-125" dirty="0">
                <a:solidFill>
                  <a:srgbClr val="000000"/>
                </a:solidFill>
              </a:rPr>
              <a:t> </a:t>
            </a:r>
            <a:r>
              <a:rPr sz="2400" spc="140" dirty="0">
                <a:solidFill>
                  <a:srgbClr val="000000"/>
                </a:solidFill>
              </a:rPr>
              <a:t>caso</a:t>
            </a:r>
            <a:r>
              <a:rPr sz="2400" spc="-135" dirty="0">
                <a:solidFill>
                  <a:srgbClr val="000000"/>
                </a:solidFill>
              </a:rPr>
              <a:t> </a:t>
            </a:r>
            <a:r>
              <a:rPr sz="2400" spc="140" dirty="0">
                <a:solidFill>
                  <a:srgbClr val="000000"/>
                </a:solidFill>
              </a:rPr>
              <a:t>de</a:t>
            </a:r>
            <a:r>
              <a:rPr sz="2400" spc="-125" dirty="0">
                <a:solidFill>
                  <a:srgbClr val="000000"/>
                </a:solidFill>
              </a:rPr>
              <a:t> </a:t>
            </a:r>
            <a:r>
              <a:rPr sz="2400" spc="125" dirty="0">
                <a:solidFill>
                  <a:srgbClr val="000000"/>
                </a:solidFill>
              </a:rPr>
              <a:t>no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50" dirty="0">
                <a:solidFill>
                  <a:srgbClr val="000000"/>
                </a:solidFill>
              </a:rPr>
              <a:t>contar</a:t>
            </a:r>
            <a:r>
              <a:rPr sz="2400" spc="-120" dirty="0">
                <a:solidFill>
                  <a:srgbClr val="000000"/>
                </a:solidFill>
              </a:rPr>
              <a:t> </a:t>
            </a:r>
            <a:r>
              <a:rPr sz="2400" spc="130" dirty="0">
                <a:solidFill>
                  <a:srgbClr val="000000"/>
                </a:solidFill>
              </a:rPr>
              <a:t>con</a:t>
            </a:r>
            <a:r>
              <a:rPr sz="2400" spc="-125" dirty="0">
                <a:solidFill>
                  <a:srgbClr val="000000"/>
                </a:solidFill>
              </a:rPr>
              <a:t> </a:t>
            </a:r>
            <a:r>
              <a:rPr sz="2400" spc="170" dirty="0">
                <a:solidFill>
                  <a:srgbClr val="000000"/>
                </a:solidFill>
              </a:rPr>
              <a:t>su</a:t>
            </a:r>
            <a:r>
              <a:rPr sz="2400" spc="-135" dirty="0">
                <a:solidFill>
                  <a:srgbClr val="000000"/>
                </a:solidFill>
              </a:rPr>
              <a:t> </a:t>
            </a:r>
            <a:r>
              <a:rPr sz="2400" spc="70" dirty="0">
                <a:solidFill>
                  <a:srgbClr val="000000"/>
                </a:solidFill>
              </a:rPr>
              <a:t>correo</a:t>
            </a:r>
            <a:r>
              <a:rPr sz="2400" spc="-125" dirty="0">
                <a:solidFill>
                  <a:srgbClr val="000000"/>
                </a:solidFill>
              </a:rPr>
              <a:t> </a:t>
            </a:r>
            <a:r>
              <a:rPr sz="2400" spc="50" dirty="0">
                <a:solidFill>
                  <a:srgbClr val="000000"/>
                </a:solidFill>
              </a:rPr>
              <a:t>electrónico</a:t>
            </a:r>
            <a:r>
              <a:rPr sz="2400" spc="-135" dirty="0">
                <a:solidFill>
                  <a:srgbClr val="000000"/>
                </a:solidFill>
              </a:rPr>
              <a:t> </a:t>
            </a:r>
            <a:r>
              <a:rPr sz="2400" spc="145" dirty="0">
                <a:solidFill>
                  <a:srgbClr val="000000"/>
                </a:solidFill>
              </a:rPr>
              <a:t>o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125" dirty="0">
                <a:solidFill>
                  <a:srgbClr val="000000"/>
                </a:solidFill>
              </a:rPr>
              <a:t>no </a:t>
            </a:r>
            <a:r>
              <a:rPr sz="2400" spc="130" dirty="0">
                <a:solidFill>
                  <a:srgbClr val="000000"/>
                </a:solidFill>
              </a:rPr>
              <a:t> </a:t>
            </a:r>
            <a:r>
              <a:rPr sz="2400" spc="55" dirty="0">
                <a:solidFill>
                  <a:srgbClr val="000000"/>
                </a:solidFill>
              </a:rPr>
              <a:t>recordar </a:t>
            </a:r>
            <a:r>
              <a:rPr sz="2400" spc="170" dirty="0">
                <a:solidFill>
                  <a:srgbClr val="000000"/>
                </a:solidFill>
              </a:rPr>
              <a:t>su </a:t>
            </a:r>
            <a:r>
              <a:rPr sz="2400" spc="75" dirty="0">
                <a:solidFill>
                  <a:srgbClr val="000000"/>
                </a:solidFill>
              </a:rPr>
              <a:t>contraseña </a:t>
            </a:r>
            <a:r>
              <a:rPr sz="2400" spc="90" dirty="0">
                <a:solidFill>
                  <a:srgbClr val="000000"/>
                </a:solidFill>
              </a:rPr>
              <a:t>deberá </a:t>
            </a:r>
            <a:r>
              <a:rPr sz="2400" spc="65" dirty="0">
                <a:solidFill>
                  <a:srgbClr val="000000"/>
                </a:solidFill>
              </a:rPr>
              <a:t>ingresar a </a:t>
            </a:r>
            <a:r>
              <a:rPr sz="2400" spc="20" dirty="0">
                <a:solidFill>
                  <a:srgbClr val="000000"/>
                </a:solidFill>
              </a:rPr>
              <a:t>la </a:t>
            </a:r>
            <a:r>
              <a:rPr sz="2400" spc="90" dirty="0">
                <a:solidFill>
                  <a:srgbClr val="000000"/>
                </a:solidFill>
              </a:rPr>
              <a:t>página </a:t>
            </a:r>
            <a:r>
              <a:rPr sz="2400" spc="95" dirty="0">
                <a:solidFill>
                  <a:srgbClr val="000000"/>
                </a:solidFill>
              </a:rPr>
              <a:t> </a:t>
            </a:r>
            <a:r>
              <a:rPr sz="2400" u="heavy" spc="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/>
              </a:rPr>
              <a:t>https://micuenta.ugto.mx/estudiante</a:t>
            </a:r>
            <a:r>
              <a:rPr sz="2400" spc="-130" dirty="0">
                <a:solidFill>
                  <a:srgbClr val="000000"/>
                </a:solidFill>
                <a:hlinkClick r:id="rId3"/>
              </a:rPr>
              <a:t> </a:t>
            </a:r>
            <a:r>
              <a:rPr sz="2400" spc="55" dirty="0">
                <a:solidFill>
                  <a:srgbClr val="000000"/>
                </a:solidFill>
              </a:rPr>
              <a:t>para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spc="60" dirty="0">
                <a:solidFill>
                  <a:srgbClr val="000000"/>
                </a:solidFill>
              </a:rPr>
              <a:t>recuperar </a:t>
            </a:r>
            <a:r>
              <a:rPr sz="2400" spc="-710" dirty="0">
                <a:solidFill>
                  <a:srgbClr val="000000"/>
                </a:solidFill>
              </a:rPr>
              <a:t> </a:t>
            </a:r>
            <a:r>
              <a:rPr sz="2400" spc="170" dirty="0">
                <a:solidFill>
                  <a:srgbClr val="000000"/>
                </a:solidFill>
              </a:rPr>
              <a:t>su</a:t>
            </a:r>
            <a:r>
              <a:rPr sz="2400" spc="-125" dirty="0">
                <a:solidFill>
                  <a:srgbClr val="000000"/>
                </a:solidFill>
              </a:rPr>
              <a:t> </a:t>
            </a:r>
            <a:r>
              <a:rPr sz="2400" spc="70" dirty="0">
                <a:solidFill>
                  <a:srgbClr val="000000"/>
                </a:solidFill>
              </a:rPr>
              <a:t>correo</a:t>
            </a:r>
            <a:r>
              <a:rPr sz="2400" spc="-135" dirty="0">
                <a:solidFill>
                  <a:srgbClr val="000000"/>
                </a:solidFill>
              </a:rPr>
              <a:t> </a:t>
            </a:r>
            <a:r>
              <a:rPr sz="2400" spc="120" dirty="0">
                <a:solidFill>
                  <a:srgbClr val="000000"/>
                </a:solidFill>
              </a:rPr>
              <a:t>y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spc="35" dirty="0">
                <a:solidFill>
                  <a:srgbClr val="000000"/>
                </a:solidFill>
              </a:rPr>
              <a:t>contraseña.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7232" y="1682494"/>
            <a:ext cx="9567672" cy="50535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3688" y="6120384"/>
            <a:ext cx="740663" cy="615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0020" y="3248990"/>
            <a:ext cx="3355340" cy="638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8725" algn="l"/>
                <a:tab pos="1774189" algn="l"/>
                <a:tab pos="3031490" algn="l"/>
              </a:tabLst>
            </a:pPr>
            <a:r>
              <a:rPr sz="2000" spc="65" dirty="0">
                <a:latin typeface="Trebuchet MS"/>
                <a:cs typeface="Trebuchet MS"/>
              </a:rPr>
              <a:t>Ingre</a:t>
            </a:r>
            <a:r>
              <a:rPr sz="2000" spc="120" dirty="0">
                <a:latin typeface="Trebuchet MS"/>
                <a:cs typeface="Trebuchet MS"/>
              </a:rPr>
              <a:t>sa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20" dirty="0">
                <a:latin typeface="Trebuchet MS"/>
                <a:cs typeface="Trebuchet MS"/>
              </a:rPr>
              <a:t>al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195" dirty="0">
                <a:latin typeface="Trebuchet MS"/>
                <a:cs typeface="Trebuchet MS"/>
              </a:rPr>
              <a:t>m</a:t>
            </a:r>
            <a:r>
              <a:rPr sz="2000" spc="114" dirty="0">
                <a:latin typeface="Trebuchet MS"/>
                <a:cs typeface="Trebuchet MS"/>
              </a:rPr>
              <a:t>ó</a:t>
            </a:r>
            <a:r>
              <a:rPr sz="2000" spc="130" dirty="0">
                <a:latin typeface="Trebuchet MS"/>
                <a:cs typeface="Trebuchet MS"/>
              </a:rPr>
              <a:t>d</a:t>
            </a:r>
            <a:r>
              <a:rPr sz="2000" spc="114" dirty="0">
                <a:latin typeface="Trebuchet MS"/>
                <a:cs typeface="Trebuchet MS"/>
              </a:rPr>
              <a:t>u</a:t>
            </a:r>
            <a:r>
              <a:rPr sz="2000" spc="55" dirty="0">
                <a:latin typeface="Trebuchet MS"/>
                <a:cs typeface="Trebuchet MS"/>
              </a:rPr>
              <a:t>lo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114" dirty="0">
                <a:latin typeface="Trebuchet MS"/>
                <a:cs typeface="Trebuchet MS"/>
              </a:rPr>
              <a:t>de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45" dirty="0">
                <a:latin typeface="Trebuchet MS"/>
                <a:cs typeface="Trebuchet MS"/>
              </a:rPr>
              <a:t>becas,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120" dirty="0">
                <a:latin typeface="Trebuchet MS"/>
                <a:cs typeface="Trebuchet MS"/>
              </a:rPr>
              <a:t>apoyos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105" dirty="0">
                <a:latin typeface="Trebuchet MS"/>
                <a:cs typeface="Trebuchet MS"/>
              </a:rPr>
              <a:t>y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70" dirty="0">
                <a:latin typeface="Trebuchet MS"/>
                <a:cs typeface="Trebuchet MS"/>
              </a:rPr>
              <a:t>estímulos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804" y="3853941"/>
            <a:ext cx="38227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0" dirty="0">
                <a:solidFill>
                  <a:srgbClr val="252525"/>
                </a:solidFill>
                <a:latin typeface="Trebuchet MS"/>
                <a:cs typeface="Trebuchet MS"/>
              </a:rPr>
              <a:t>Equidad</a:t>
            </a:r>
            <a:r>
              <a:rPr sz="3200" spc="-22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3200" spc="150" dirty="0">
                <a:solidFill>
                  <a:srgbClr val="252525"/>
                </a:solidFill>
                <a:latin typeface="Trebuchet MS"/>
                <a:cs typeface="Trebuchet MS"/>
              </a:rPr>
              <a:t>Económica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326890" marR="5080">
              <a:lnSpc>
                <a:spcPct val="80000"/>
              </a:lnSpc>
              <a:spcBef>
                <a:spcPts val="765"/>
              </a:spcBef>
              <a:tabLst>
                <a:tab pos="5772785" algn="l"/>
                <a:tab pos="6461760" algn="l"/>
                <a:tab pos="7777480" algn="l"/>
                <a:tab pos="8201025" algn="l"/>
                <a:tab pos="8698230" algn="l"/>
                <a:tab pos="9185910" algn="l"/>
                <a:tab pos="9647555" algn="l"/>
              </a:tabLst>
            </a:pPr>
            <a:r>
              <a:rPr spc="225" dirty="0"/>
              <a:t>S</a:t>
            </a:r>
            <a:r>
              <a:rPr spc="260" dirty="0"/>
              <a:t>e</a:t>
            </a:r>
            <a:r>
              <a:rPr spc="55" dirty="0"/>
              <a:t>lecc</a:t>
            </a:r>
            <a:r>
              <a:rPr spc="40" dirty="0"/>
              <a:t>i</a:t>
            </a:r>
            <a:r>
              <a:rPr spc="70" dirty="0"/>
              <a:t>onar</a:t>
            </a:r>
            <a:r>
              <a:rPr dirty="0"/>
              <a:t>	</a:t>
            </a:r>
            <a:r>
              <a:rPr spc="175" dirty="0"/>
              <a:t>op</a:t>
            </a:r>
            <a:r>
              <a:rPr spc="170" dirty="0"/>
              <a:t>c</a:t>
            </a:r>
            <a:r>
              <a:rPr spc="-150" dirty="0"/>
              <a:t>i</a:t>
            </a:r>
            <a:r>
              <a:rPr spc="145" dirty="0"/>
              <a:t>ón</a:t>
            </a:r>
            <a:r>
              <a:rPr dirty="0"/>
              <a:t>	</a:t>
            </a:r>
            <a:r>
              <a:rPr spc="65" dirty="0"/>
              <a:t>para</a:t>
            </a:r>
            <a:r>
              <a:rPr dirty="0"/>
              <a:t>	</a:t>
            </a:r>
            <a:r>
              <a:rPr spc="45" dirty="0"/>
              <a:t>el</a:t>
            </a:r>
            <a:r>
              <a:rPr dirty="0"/>
              <a:t>	</a:t>
            </a:r>
            <a:r>
              <a:rPr spc="20" dirty="0"/>
              <a:t>r</a:t>
            </a:r>
            <a:r>
              <a:rPr spc="35" dirty="0"/>
              <a:t>e</a:t>
            </a:r>
            <a:r>
              <a:rPr spc="75" dirty="0"/>
              <a:t>gis</a:t>
            </a:r>
            <a:r>
              <a:rPr spc="80" dirty="0"/>
              <a:t>t</a:t>
            </a:r>
            <a:r>
              <a:rPr spc="40" dirty="0"/>
              <a:t>ro  </a:t>
            </a:r>
            <a:r>
              <a:rPr spc="170" dirty="0"/>
              <a:t>d</a:t>
            </a:r>
            <a:r>
              <a:rPr spc="160" dirty="0"/>
              <a:t>e</a:t>
            </a:r>
            <a:r>
              <a:rPr dirty="0"/>
              <a:t>	</a:t>
            </a:r>
            <a:r>
              <a:rPr spc="65" dirty="0"/>
              <a:t>sol</a:t>
            </a:r>
            <a:r>
              <a:rPr spc="50" dirty="0"/>
              <a:t>i</a:t>
            </a:r>
            <a:r>
              <a:rPr spc="45" dirty="0"/>
              <a:t>citud</a:t>
            </a:r>
            <a:r>
              <a:rPr dirty="0"/>
              <a:t>		</a:t>
            </a:r>
            <a:r>
              <a:rPr spc="160" dirty="0"/>
              <a:t>de</a:t>
            </a:r>
            <a:r>
              <a:rPr dirty="0"/>
              <a:t>			</a:t>
            </a:r>
            <a:r>
              <a:rPr spc="155" dirty="0"/>
              <a:t>b</a:t>
            </a:r>
            <a:r>
              <a:rPr spc="160" dirty="0"/>
              <a:t>e</a:t>
            </a:r>
            <a:r>
              <a:rPr spc="120" dirty="0"/>
              <a:t>ca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588" y="227075"/>
            <a:ext cx="1187196" cy="9890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6255" y="6242303"/>
            <a:ext cx="740663" cy="6156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0876"/>
            <a:ext cx="2647315" cy="1071880"/>
            <a:chOff x="0" y="150876"/>
            <a:chExt cx="2647315" cy="1071880"/>
          </a:xfrm>
        </p:grpSpPr>
        <p:sp>
          <p:nvSpPr>
            <p:cNvPr id="3" name="object 3"/>
            <p:cNvSpPr/>
            <p:nvPr/>
          </p:nvSpPr>
          <p:spPr>
            <a:xfrm>
              <a:off x="0" y="714756"/>
              <a:ext cx="1592580" cy="508000"/>
            </a:xfrm>
            <a:custGeom>
              <a:avLst/>
              <a:gdLst/>
              <a:ahLst/>
              <a:cxnLst/>
              <a:rect l="l" t="t" r="r" b="b"/>
              <a:pathLst>
                <a:path w="1592580" h="508000">
                  <a:moveTo>
                    <a:pt x="0" y="0"/>
                  </a:moveTo>
                  <a:lnTo>
                    <a:pt x="0" y="503948"/>
                  </a:lnTo>
                  <a:lnTo>
                    <a:pt x="1245844" y="507491"/>
                  </a:lnTo>
                  <a:lnTo>
                    <a:pt x="1346200" y="507491"/>
                  </a:lnTo>
                  <a:lnTo>
                    <a:pt x="1350899" y="502665"/>
                  </a:lnTo>
                  <a:lnTo>
                    <a:pt x="1352423" y="501141"/>
                  </a:lnTo>
                  <a:lnTo>
                    <a:pt x="1354328" y="499617"/>
                  </a:lnTo>
                  <a:lnTo>
                    <a:pt x="1355852" y="497966"/>
                  </a:lnTo>
                  <a:lnTo>
                    <a:pt x="1584960" y="268858"/>
                  </a:lnTo>
                  <a:lnTo>
                    <a:pt x="1590246" y="261714"/>
                  </a:lnTo>
                  <a:lnTo>
                    <a:pt x="1592008" y="254571"/>
                  </a:lnTo>
                  <a:lnTo>
                    <a:pt x="1590246" y="247427"/>
                  </a:lnTo>
                  <a:lnTo>
                    <a:pt x="1584960" y="240283"/>
                  </a:lnTo>
                  <a:lnTo>
                    <a:pt x="1355852" y="11302"/>
                  </a:lnTo>
                  <a:lnTo>
                    <a:pt x="1350899" y="11302"/>
                  </a:lnTo>
                  <a:lnTo>
                    <a:pt x="1350899" y="6476"/>
                  </a:lnTo>
                  <a:lnTo>
                    <a:pt x="1346200" y="6476"/>
                  </a:lnTo>
                  <a:lnTo>
                    <a:pt x="1341374" y="1777"/>
                  </a:lnTo>
                  <a:lnTo>
                    <a:pt x="1245844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991" y="150876"/>
              <a:ext cx="1187196" cy="9890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54273" y="1495170"/>
            <a:ext cx="3822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Equidad</a:t>
            </a:r>
            <a:r>
              <a:rPr spc="-220" dirty="0"/>
              <a:t> </a:t>
            </a:r>
            <a:r>
              <a:rPr spc="150" dirty="0"/>
              <a:t>Económica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156704" y="438912"/>
            <a:ext cx="2927350" cy="2997200"/>
            <a:chOff x="7156704" y="438912"/>
            <a:chExt cx="2927350" cy="2997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6576" y="847344"/>
              <a:ext cx="2197607" cy="20360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6704" y="438912"/>
              <a:ext cx="2926842" cy="299694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313688" y="3624046"/>
            <a:ext cx="10714990" cy="3083560"/>
            <a:chOff x="1313688" y="3624046"/>
            <a:chExt cx="10714990" cy="30835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3688" y="6091427"/>
              <a:ext cx="740663" cy="6156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5608" y="3624046"/>
              <a:ext cx="10592562" cy="28049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0032" y="3974592"/>
              <a:ext cx="9919716" cy="21259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5582" y="3927602"/>
              <a:ext cx="10008870" cy="2218055"/>
            </a:xfrm>
            <a:custGeom>
              <a:avLst/>
              <a:gdLst/>
              <a:ahLst/>
              <a:cxnLst/>
              <a:rect l="l" t="t" r="r" b="b"/>
              <a:pathLst>
                <a:path w="10008870" h="2218054">
                  <a:moveTo>
                    <a:pt x="443230" y="0"/>
                  </a:moveTo>
                  <a:lnTo>
                    <a:pt x="443230" y="2540"/>
                  </a:lnTo>
                  <a:lnTo>
                    <a:pt x="10008743" y="2540"/>
                  </a:lnTo>
                  <a:lnTo>
                    <a:pt x="10008743" y="1819859"/>
                  </a:lnTo>
                  <a:lnTo>
                    <a:pt x="10006584" y="1859191"/>
                  </a:lnTo>
                  <a:lnTo>
                    <a:pt x="10000869" y="1898827"/>
                  </a:lnTo>
                  <a:lnTo>
                    <a:pt x="9990963" y="1937385"/>
                  </a:lnTo>
                  <a:lnTo>
                    <a:pt x="9977501" y="1974164"/>
                  </a:lnTo>
                  <a:lnTo>
                    <a:pt x="9960483" y="2009038"/>
                  </a:lnTo>
                  <a:lnTo>
                    <a:pt x="9940417" y="2042020"/>
                  </a:lnTo>
                  <a:lnTo>
                    <a:pt x="9891776" y="2100948"/>
                  </a:lnTo>
                  <a:lnTo>
                    <a:pt x="9832848" y="2149602"/>
                  </a:lnTo>
                  <a:lnTo>
                    <a:pt x="9800209" y="2169274"/>
                  </a:lnTo>
                  <a:lnTo>
                    <a:pt x="9765411" y="2186266"/>
                  </a:lnTo>
                  <a:lnTo>
                    <a:pt x="9728200" y="2199690"/>
                  </a:lnTo>
                  <a:lnTo>
                    <a:pt x="9690227" y="2209546"/>
                  </a:lnTo>
                  <a:lnTo>
                    <a:pt x="9650476" y="2215337"/>
                  </a:lnTo>
                  <a:lnTo>
                    <a:pt x="9611106" y="2217496"/>
                  </a:lnTo>
                  <a:lnTo>
                    <a:pt x="0" y="2217496"/>
                  </a:lnTo>
                  <a:lnTo>
                    <a:pt x="0" y="400177"/>
                  </a:lnTo>
                  <a:lnTo>
                    <a:pt x="2159" y="360806"/>
                  </a:lnTo>
                  <a:lnTo>
                    <a:pt x="8000" y="321183"/>
                  </a:lnTo>
                  <a:lnTo>
                    <a:pt x="17780" y="283083"/>
                  </a:lnTo>
                  <a:lnTo>
                    <a:pt x="31242" y="245999"/>
                  </a:lnTo>
                  <a:lnTo>
                    <a:pt x="48260" y="210820"/>
                  </a:lnTo>
                  <a:lnTo>
                    <a:pt x="91059" y="147574"/>
                  </a:lnTo>
                  <a:lnTo>
                    <a:pt x="116967" y="119506"/>
                  </a:lnTo>
                  <a:lnTo>
                    <a:pt x="145034" y="93599"/>
                  </a:lnTo>
                  <a:lnTo>
                    <a:pt x="175894" y="70866"/>
                  </a:lnTo>
                  <a:lnTo>
                    <a:pt x="243459" y="33781"/>
                  </a:lnTo>
                  <a:lnTo>
                    <a:pt x="280543" y="20320"/>
                  </a:lnTo>
                  <a:lnTo>
                    <a:pt x="318643" y="10541"/>
                  </a:lnTo>
                  <a:lnTo>
                    <a:pt x="358267" y="4699"/>
                  </a:lnTo>
                  <a:lnTo>
                    <a:pt x="443230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60422" y="3441954"/>
            <a:ext cx="488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252525"/>
                </a:solidFill>
                <a:latin typeface="Trebuchet MS"/>
                <a:cs typeface="Trebuchet MS"/>
              </a:rPr>
              <a:t>Elaboración</a:t>
            </a:r>
            <a:r>
              <a:rPr sz="2400" spc="-16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252525"/>
                </a:solidFill>
                <a:latin typeface="Trebuchet MS"/>
                <a:cs typeface="Trebuchet MS"/>
              </a:rPr>
              <a:t>y</a:t>
            </a:r>
            <a:r>
              <a:rPr sz="2400" spc="-114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Trebuchet MS"/>
                <a:cs typeface="Trebuchet MS"/>
              </a:rPr>
              <a:t>registro</a:t>
            </a:r>
            <a:r>
              <a:rPr sz="2400" spc="-13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252525"/>
                </a:solidFill>
                <a:latin typeface="Trebuchet MS"/>
                <a:cs typeface="Trebuchet MS"/>
              </a:rPr>
              <a:t>de</a:t>
            </a:r>
            <a:r>
              <a:rPr sz="2400" spc="-13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252525"/>
                </a:solidFill>
                <a:latin typeface="Trebuchet MS"/>
                <a:cs typeface="Trebuchet MS"/>
              </a:rPr>
              <a:t>solicitud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48293" y="4056862"/>
            <a:ext cx="8395335" cy="798830"/>
            <a:chOff x="2348293" y="4056862"/>
            <a:chExt cx="8395335" cy="798830"/>
          </a:xfrm>
        </p:grpSpPr>
        <p:sp>
          <p:nvSpPr>
            <p:cNvPr id="16" name="object 16"/>
            <p:cNvSpPr/>
            <p:nvPr/>
          </p:nvSpPr>
          <p:spPr>
            <a:xfrm>
              <a:off x="2353055" y="4556759"/>
              <a:ext cx="7597140" cy="294640"/>
            </a:xfrm>
            <a:custGeom>
              <a:avLst/>
              <a:gdLst/>
              <a:ahLst/>
              <a:cxnLst/>
              <a:rect l="l" t="t" r="r" b="b"/>
              <a:pathLst>
                <a:path w="7597140" h="294639">
                  <a:moveTo>
                    <a:pt x="0" y="275844"/>
                  </a:moveTo>
                  <a:lnTo>
                    <a:pt x="739140" y="275844"/>
                  </a:lnTo>
                  <a:lnTo>
                    <a:pt x="739140" y="6095"/>
                  </a:lnTo>
                  <a:lnTo>
                    <a:pt x="0" y="6095"/>
                  </a:lnTo>
                  <a:lnTo>
                    <a:pt x="0" y="275844"/>
                  </a:lnTo>
                  <a:close/>
                </a:path>
                <a:path w="7597140" h="294639">
                  <a:moveTo>
                    <a:pt x="835151" y="275844"/>
                  </a:moveTo>
                  <a:lnTo>
                    <a:pt x="1773935" y="275844"/>
                  </a:lnTo>
                  <a:lnTo>
                    <a:pt x="1773935" y="6095"/>
                  </a:lnTo>
                  <a:lnTo>
                    <a:pt x="835151" y="6095"/>
                  </a:lnTo>
                  <a:lnTo>
                    <a:pt x="835151" y="275844"/>
                  </a:lnTo>
                  <a:close/>
                </a:path>
                <a:path w="7597140" h="294639">
                  <a:moveTo>
                    <a:pt x="1869947" y="271271"/>
                  </a:moveTo>
                  <a:lnTo>
                    <a:pt x="3073908" y="271271"/>
                  </a:lnTo>
                  <a:lnTo>
                    <a:pt x="3073908" y="24383"/>
                  </a:lnTo>
                  <a:lnTo>
                    <a:pt x="1869947" y="24383"/>
                  </a:lnTo>
                  <a:lnTo>
                    <a:pt x="1869947" y="271271"/>
                  </a:lnTo>
                  <a:close/>
                </a:path>
                <a:path w="7597140" h="294639">
                  <a:moveTo>
                    <a:pt x="3183635" y="294131"/>
                  </a:moveTo>
                  <a:lnTo>
                    <a:pt x="4181855" y="294131"/>
                  </a:lnTo>
                  <a:lnTo>
                    <a:pt x="4181855" y="24383"/>
                  </a:lnTo>
                  <a:lnTo>
                    <a:pt x="3183635" y="24383"/>
                  </a:lnTo>
                  <a:lnTo>
                    <a:pt x="3183635" y="294131"/>
                  </a:lnTo>
                  <a:close/>
                </a:path>
                <a:path w="7597140" h="294639">
                  <a:moveTo>
                    <a:pt x="5311140" y="257556"/>
                  </a:moveTo>
                  <a:lnTo>
                    <a:pt x="6249924" y="257556"/>
                  </a:lnTo>
                  <a:lnTo>
                    <a:pt x="6249924" y="12192"/>
                  </a:lnTo>
                  <a:lnTo>
                    <a:pt x="5311140" y="12192"/>
                  </a:lnTo>
                  <a:lnTo>
                    <a:pt x="5311140" y="257556"/>
                  </a:lnTo>
                  <a:close/>
                </a:path>
                <a:path w="7597140" h="294639">
                  <a:moveTo>
                    <a:pt x="6310884" y="271271"/>
                  </a:moveTo>
                  <a:lnTo>
                    <a:pt x="7597140" y="271271"/>
                  </a:lnTo>
                  <a:lnTo>
                    <a:pt x="7597140" y="0"/>
                  </a:lnTo>
                  <a:lnTo>
                    <a:pt x="6310884" y="0"/>
                  </a:lnTo>
                  <a:lnTo>
                    <a:pt x="6310884" y="271271"/>
                  </a:lnTo>
                  <a:close/>
                </a:path>
                <a:path w="7597140" h="294639">
                  <a:moveTo>
                    <a:pt x="4293108" y="271271"/>
                  </a:moveTo>
                  <a:lnTo>
                    <a:pt x="5291328" y="271271"/>
                  </a:lnTo>
                  <a:lnTo>
                    <a:pt x="5291328" y="24383"/>
                  </a:lnTo>
                  <a:lnTo>
                    <a:pt x="4293108" y="24383"/>
                  </a:lnTo>
                  <a:lnTo>
                    <a:pt x="4293108" y="27127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67427" y="4056862"/>
              <a:ext cx="6176010" cy="47779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881753" y="4159758"/>
            <a:ext cx="5551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latin typeface="Trebuchet MS"/>
                <a:cs typeface="Trebuchet MS"/>
              </a:rPr>
              <a:t>Completar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todas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80" dirty="0">
                <a:latin typeface="Trebuchet MS"/>
                <a:cs typeface="Trebuchet MS"/>
              </a:rPr>
              <a:t>y</a:t>
            </a:r>
            <a:r>
              <a:rPr sz="1600" spc="-85" dirty="0">
                <a:latin typeface="Trebuchet MS"/>
                <a:cs typeface="Trebuchet MS"/>
              </a:rPr>
              <a:t> </a:t>
            </a:r>
            <a:r>
              <a:rPr sz="1600" spc="70" dirty="0">
                <a:latin typeface="Trebuchet MS"/>
                <a:cs typeface="Trebuchet MS"/>
              </a:rPr>
              <a:t>cada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una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85" dirty="0">
                <a:latin typeface="Trebuchet MS"/>
                <a:cs typeface="Trebuchet MS"/>
              </a:rPr>
              <a:t>de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las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pestañas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45" dirty="0">
                <a:latin typeface="Trebuchet MS"/>
                <a:cs typeface="Trebuchet MS"/>
              </a:rPr>
              <a:t>del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15" dirty="0">
                <a:latin typeface="Trebuchet MS"/>
                <a:cs typeface="Trebuchet MS"/>
              </a:rPr>
              <a:t>formulario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04788" y="5614421"/>
            <a:ext cx="1142238" cy="11422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9596" y="1627632"/>
            <a:ext cx="6845808" cy="3124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32669" y="1845373"/>
            <a:ext cx="372745" cy="61594"/>
            <a:chOff x="3832669" y="1845373"/>
            <a:chExt cx="372745" cy="61594"/>
          </a:xfrm>
        </p:grpSpPr>
        <p:sp>
          <p:nvSpPr>
            <p:cNvPr id="5" name="object 5"/>
            <p:cNvSpPr/>
            <p:nvPr/>
          </p:nvSpPr>
          <p:spPr>
            <a:xfrm>
              <a:off x="3837432" y="1850135"/>
              <a:ext cx="363220" cy="52069"/>
            </a:xfrm>
            <a:custGeom>
              <a:avLst/>
              <a:gdLst/>
              <a:ahLst/>
              <a:cxnLst/>
              <a:rect l="l" t="t" r="r" b="b"/>
              <a:pathLst>
                <a:path w="363220" h="52069">
                  <a:moveTo>
                    <a:pt x="362712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362712" y="51815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37432" y="1850135"/>
              <a:ext cx="363220" cy="52069"/>
            </a:xfrm>
            <a:custGeom>
              <a:avLst/>
              <a:gdLst/>
              <a:ahLst/>
              <a:cxnLst/>
              <a:rect l="l" t="t" r="r" b="b"/>
              <a:pathLst>
                <a:path w="363220" h="52069">
                  <a:moveTo>
                    <a:pt x="0" y="51815"/>
                  </a:moveTo>
                  <a:lnTo>
                    <a:pt x="362712" y="51815"/>
                  </a:lnTo>
                  <a:lnTo>
                    <a:pt x="362712" y="0"/>
                  </a:lnTo>
                  <a:lnTo>
                    <a:pt x="0" y="0"/>
                  </a:lnTo>
                  <a:lnTo>
                    <a:pt x="0" y="5181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94185" y="3893629"/>
            <a:ext cx="521970" cy="153035"/>
            <a:chOff x="5294185" y="3893629"/>
            <a:chExt cx="521970" cy="153035"/>
          </a:xfrm>
        </p:grpSpPr>
        <p:sp>
          <p:nvSpPr>
            <p:cNvPr id="8" name="object 8"/>
            <p:cNvSpPr/>
            <p:nvPr/>
          </p:nvSpPr>
          <p:spPr>
            <a:xfrm>
              <a:off x="5298947" y="3898391"/>
              <a:ext cx="512445" cy="143510"/>
            </a:xfrm>
            <a:custGeom>
              <a:avLst/>
              <a:gdLst/>
              <a:ahLst/>
              <a:cxnLst/>
              <a:rect l="l" t="t" r="r" b="b"/>
              <a:pathLst>
                <a:path w="512445" h="143510">
                  <a:moveTo>
                    <a:pt x="512063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512063" y="143255"/>
                  </a:lnTo>
                  <a:lnTo>
                    <a:pt x="512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98947" y="3898391"/>
              <a:ext cx="512445" cy="143510"/>
            </a:xfrm>
            <a:custGeom>
              <a:avLst/>
              <a:gdLst/>
              <a:ahLst/>
              <a:cxnLst/>
              <a:rect l="l" t="t" r="r" b="b"/>
              <a:pathLst>
                <a:path w="512445" h="143510">
                  <a:moveTo>
                    <a:pt x="0" y="143255"/>
                  </a:moveTo>
                  <a:lnTo>
                    <a:pt x="512063" y="143255"/>
                  </a:lnTo>
                  <a:lnTo>
                    <a:pt x="512063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72286" y="1932508"/>
            <a:ext cx="314579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58850" algn="r">
              <a:lnSpc>
                <a:spcPct val="100000"/>
              </a:lnSpc>
              <a:spcBef>
                <a:spcPts val="95"/>
              </a:spcBef>
            </a:pPr>
            <a:r>
              <a:rPr sz="1600" spc="75" dirty="0">
                <a:latin typeface="Trebuchet MS"/>
                <a:cs typeface="Trebuchet MS"/>
              </a:rPr>
              <a:t>Acciones</a:t>
            </a:r>
            <a:endParaRPr sz="1600">
              <a:latin typeface="Trebuchet MS"/>
              <a:cs typeface="Trebuchet MS"/>
            </a:endParaRPr>
          </a:p>
          <a:p>
            <a:pPr marR="984885" algn="r">
              <a:lnSpc>
                <a:spcPct val="100000"/>
              </a:lnSpc>
              <a:spcBef>
                <a:spcPts val="5"/>
              </a:spcBef>
            </a:pPr>
            <a:r>
              <a:rPr sz="1600" spc="135" dirty="0">
                <a:latin typeface="Trebuchet MS"/>
                <a:cs typeface="Trebuchet MS"/>
              </a:rPr>
              <a:t>Se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habilitará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10" dirty="0">
                <a:latin typeface="Trebuchet MS"/>
                <a:cs typeface="Trebuchet MS"/>
              </a:rPr>
              <a:t>la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15" dirty="0">
                <a:latin typeface="Trebuchet MS"/>
                <a:cs typeface="Trebuchet MS"/>
              </a:rPr>
              <a:t>opción:</a:t>
            </a:r>
            <a:endParaRPr sz="1600">
              <a:latin typeface="Trebuchet MS"/>
              <a:cs typeface="Trebuchet MS"/>
            </a:endParaRPr>
          </a:p>
          <a:p>
            <a:pPr marL="920750">
              <a:lnSpc>
                <a:spcPct val="100000"/>
              </a:lnSpc>
            </a:pPr>
            <a:r>
              <a:rPr sz="1600" spc="145" dirty="0">
                <a:latin typeface="Trebuchet MS"/>
                <a:cs typeface="Trebuchet MS"/>
              </a:rPr>
              <a:t>ACUSE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120" dirty="0">
                <a:latin typeface="Trebuchet MS"/>
                <a:cs typeface="Trebuchet MS"/>
              </a:rPr>
              <a:t>FIRMADO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10" dirty="0">
                <a:latin typeface="Trebuchet MS"/>
                <a:cs typeface="Trebuchet MS"/>
              </a:rPr>
              <a:t>(subir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85" dirty="0">
                <a:latin typeface="Trebuchet MS"/>
                <a:cs typeface="Trebuchet MS"/>
              </a:rPr>
              <a:t>acuse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90" dirty="0">
                <a:latin typeface="Trebuchet MS"/>
                <a:cs typeface="Trebuchet MS"/>
              </a:rPr>
              <a:t>de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30" dirty="0">
                <a:latin typeface="Trebuchet MS"/>
                <a:cs typeface="Trebuchet MS"/>
              </a:rPr>
              <a:t>registro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firmado).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94185" y="2991421"/>
            <a:ext cx="521970" cy="154305"/>
            <a:chOff x="5294185" y="2991421"/>
            <a:chExt cx="521970" cy="154305"/>
          </a:xfrm>
        </p:grpSpPr>
        <p:sp>
          <p:nvSpPr>
            <p:cNvPr id="12" name="object 12"/>
            <p:cNvSpPr/>
            <p:nvPr/>
          </p:nvSpPr>
          <p:spPr>
            <a:xfrm>
              <a:off x="5298947" y="2996183"/>
              <a:ext cx="512445" cy="144780"/>
            </a:xfrm>
            <a:custGeom>
              <a:avLst/>
              <a:gdLst/>
              <a:ahLst/>
              <a:cxnLst/>
              <a:rect l="l" t="t" r="r" b="b"/>
              <a:pathLst>
                <a:path w="512445" h="144780">
                  <a:moveTo>
                    <a:pt x="512063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512063" y="144779"/>
                  </a:lnTo>
                  <a:lnTo>
                    <a:pt x="512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98947" y="2996183"/>
              <a:ext cx="512445" cy="144780"/>
            </a:xfrm>
            <a:custGeom>
              <a:avLst/>
              <a:gdLst/>
              <a:ahLst/>
              <a:cxnLst/>
              <a:rect l="l" t="t" r="r" b="b"/>
              <a:pathLst>
                <a:path w="512445" h="144780">
                  <a:moveTo>
                    <a:pt x="0" y="144779"/>
                  </a:moveTo>
                  <a:lnTo>
                    <a:pt x="512063" y="144779"/>
                  </a:lnTo>
                  <a:lnTo>
                    <a:pt x="512063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294185" y="3424237"/>
            <a:ext cx="521970" cy="154305"/>
            <a:chOff x="5294185" y="3424237"/>
            <a:chExt cx="521970" cy="154305"/>
          </a:xfrm>
        </p:grpSpPr>
        <p:sp>
          <p:nvSpPr>
            <p:cNvPr id="15" name="object 15"/>
            <p:cNvSpPr/>
            <p:nvPr/>
          </p:nvSpPr>
          <p:spPr>
            <a:xfrm>
              <a:off x="5298947" y="3429000"/>
              <a:ext cx="512445" cy="144780"/>
            </a:xfrm>
            <a:custGeom>
              <a:avLst/>
              <a:gdLst/>
              <a:ahLst/>
              <a:cxnLst/>
              <a:rect l="l" t="t" r="r" b="b"/>
              <a:pathLst>
                <a:path w="512445" h="144779">
                  <a:moveTo>
                    <a:pt x="512063" y="0"/>
                  </a:moveTo>
                  <a:lnTo>
                    <a:pt x="0" y="0"/>
                  </a:lnTo>
                  <a:lnTo>
                    <a:pt x="0" y="144779"/>
                  </a:lnTo>
                  <a:lnTo>
                    <a:pt x="512063" y="144779"/>
                  </a:lnTo>
                  <a:lnTo>
                    <a:pt x="512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98947" y="3429000"/>
              <a:ext cx="512445" cy="144780"/>
            </a:xfrm>
            <a:custGeom>
              <a:avLst/>
              <a:gdLst/>
              <a:ahLst/>
              <a:cxnLst/>
              <a:rect l="l" t="t" r="r" b="b"/>
              <a:pathLst>
                <a:path w="512445" h="144779">
                  <a:moveTo>
                    <a:pt x="0" y="144779"/>
                  </a:moveTo>
                  <a:lnTo>
                    <a:pt x="512063" y="144779"/>
                  </a:lnTo>
                  <a:lnTo>
                    <a:pt x="512063" y="0"/>
                  </a:lnTo>
                  <a:lnTo>
                    <a:pt x="0" y="0"/>
                  </a:lnTo>
                  <a:lnTo>
                    <a:pt x="0" y="14477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313688" y="2961132"/>
            <a:ext cx="5786120" cy="3895090"/>
            <a:chOff x="1313688" y="2961132"/>
            <a:chExt cx="5786120" cy="3895090"/>
          </a:xfrm>
        </p:grpSpPr>
        <p:sp>
          <p:nvSpPr>
            <p:cNvPr id="18" name="object 18"/>
            <p:cNvSpPr/>
            <p:nvPr/>
          </p:nvSpPr>
          <p:spPr>
            <a:xfrm>
              <a:off x="5298947" y="4325111"/>
              <a:ext cx="512445" cy="144780"/>
            </a:xfrm>
            <a:custGeom>
              <a:avLst/>
              <a:gdLst/>
              <a:ahLst/>
              <a:cxnLst/>
              <a:rect l="l" t="t" r="r" b="b"/>
              <a:pathLst>
                <a:path w="512445" h="144779">
                  <a:moveTo>
                    <a:pt x="512063" y="0"/>
                  </a:moveTo>
                  <a:lnTo>
                    <a:pt x="0" y="0"/>
                  </a:lnTo>
                  <a:lnTo>
                    <a:pt x="0" y="144780"/>
                  </a:lnTo>
                  <a:lnTo>
                    <a:pt x="512063" y="144780"/>
                  </a:lnTo>
                  <a:lnTo>
                    <a:pt x="512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98947" y="4325111"/>
              <a:ext cx="512445" cy="144780"/>
            </a:xfrm>
            <a:custGeom>
              <a:avLst/>
              <a:gdLst/>
              <a:ahLst/>
              <a:cxnLst/>
              <a:rect l="l" t="t" r="r" b="b"/>
              <a:pathLst>
                <a:path w="512445" h="144779">
                  <a:moveTo>
                    <a:pt x="0" y="144780"/>
                  </a:moveTo>
                  <a:lnTo>
                    <a:pt x="512063" y="144780"/>
                  </a:lnTo>
                  <a:lnTo>
                    <a:pt x="512063" y="0"/>
                  </a:lnTo>
                  <a:lnTo>
                    <a:pt x="0" y="0"/>
                  </a:lnTo>
                  <a:lnTo>
                    <a:pt x="0" y="14478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8552" y="2961132"/>
              <a:ext cx="2382774" cy="389458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3076" y="3386302"/>
              <a:ext cx="1490472" cy="7056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83763" y="3557015"/>
              <a:ext cx="1153795" cy="368935"/>
            </a:xfrm>
            <a:custGeom>
              <a:avLst/>
              <a:gdLst/>
              <a:ahLst/>
              <a:cxnLst/>
              <a:rect l="l" t="t" r="r" b="b"/>
              <a:pathLst>
                <a:path w="1153795" h="368935">
                  <a:moveTo>
                    <a:pt x="0" y="368808"/>
                  </a:moveTo>
                  <a:lnTo>
                    <a:pt x="1153667" y="368808"/>
                  </a:lnTo>
                  <a:lnTo>
                    <a:pt x="1153667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2952" y="3698747"/>
              <a:ext cx="4816602" cy="263118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150108" y="4008119"/>
              <a:ext cx="428625" cy="852169"/>
            </a:xfrm>
            <a:custGeom>
              <a:avLst/>
              <a:gdLst/>
              <a:ahLst/>
              <a:cxnLst/>
              <a:rect l="l" t="t" r="r" b="b"/>
              <a:pathLst>
                <a:path w="428625" h="852170">
                  <a:moveTo>
                    <a:pt x="113030" y="0"/>
                  </a:moveTo>
                  <a:lnTo>
                    <a:pt x="0" y="107060"/>
                  </a:lnTo>
                  <a:lnTo>
                    <a:pt x="59562" y="107060"/>
                  </a:lnTo>
                  <a:lnTo>
                    <a:pt x="59562" y="792352"/>
                  </a:lnTo>
                  <a:lnTo>
                    <a:pt x="321182" y="792352"/>
                  </a:lnTo>
                  <a:lnTo>
                    <a:pt x="321182" y="851915"/>
                  </a:lnTo>
                  <a:lnTo>
                    <a:pt x="428244" y="738885"/>
                  </a:lnTo>
                  <a:lnTo>
                    <a:pt x="321182" y="625728"/>
                  </a:lnTo>
                  <a:lnTo>
                    <a:pt x="321182" y="685291"/>
                  </a:lnTo>
                  <a:lnTo>
                    <a:pt x="166624" y="685291"/>
                  </a:lnTo>
                  <a:lnTo>
                    <a:pt x="166624" y="107060"/>
                  </a:lnTo>
                  <a:lnTo>
                    <a:pt x="226187" y="107060"/>
                  </a:lnTo>
                  <a:lnTo>
                    <a:pt x="1130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50108" y="4008119"/>
              <a:ext cx="428625" cy="852169"/>
            </a:xfrm>
            <a:custGeom>
              <a:avLst/>
              <a:gdLst/>
              <a:ahLst/>
              <a:cxnLst/>
              <a:rect l="l" t="t" r="r" b="b"/>
              <a:pathLst>
                <a:path w="428625" h="852170">
                  <a:moveTo>
                    <a:pt x="113030" y="0"/>
                  </a:moveTo>
                  <a:lnTo>
                    <a:pt x="226187" y="107060"/>
                  </a:lnTo>
                  <a:lnTo>
                    <a:pt x="166624" y="107060"/>
                  </a:lnTo>
                  <a:lnTo>
                    <a:pt x="166624" y="685291"/>
                  </a:lnTo>
                  <a:lnTo>
                    <a:pt x="321182" y="685291"/>
                  </a:lnTo>
                  <a:lnTo>
                    <a:pt x="321182" y="625728"/>
                  </a:lnTo>
                  <a:lnTo>
                    <a:pt x="428244" y="738885"/>
                  </a:lnTo>
                  <a:lnTo>
                    <a:pt x="321182" y="851915"/>
                  </a:lnTo>
                  <a:lnTo>
                    <a:pt x="321182" y="792352"/>
                  </a:lnTo>
                  <a:lnTo>
                    <a:pt x="59562" y="792352"/>
                  </a:lnTo>
                  <a:lnTo>
                    <a:pt x="59562" y="107060"/>
                  </a:lnTo>
                  <a:lnTo>
                    <a:pt x="0" y="107060"/>
                  </a:lnTo>
                  <a:lnTo>
                    <a:pt x="113030" y="0"/>
                  </a:lnTo>
                  <a:close/>
                </a:path>
              </a:pathLst>
            </a:custGeom>
            <a:ln w="15875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3688" y="6091427"/>
              <a:ext cx="740663" cy="615696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090420" y="478663"/>
            <a:ext cx="9763760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spc="90" dirty="0">
                <a:solidFill>
                  <a:srgbClr val="000000"/>
                </a:solidFill>
              </a:rPr>
              <a:t>Al </a:t>
            </a:r>
            <a:r>
              <a:rPr sz="2400" spc="15" dirty="0">
                <a:solidFill>
                  <a:srgbClr val="000000"/>
                </a:solidFill>
              </a:rPr>
              <a:t>terminar </a:t>
            </a:r>
            <a:r>
              <a:rPr sz="2400" spc="35" dirty="0">
                <a:solidFill>
                  <a:srgbClr val="000000"/>
                </a:solidFill>
              </a:rPr>
              <a:t>el </a:t>
            </a:r>
            <a:r>
              <a:rPr sz="2400" spc="80" dirty="0">
                <a:solidFill>
                  <a:srgbClr val="000000"/>
                </a:solidFill>
              </a:rPr>
              <a:t>llenado </a:t>
            </a:r>
            <a:r>
              <a:rPr sz="2400" spc="140" dirty="0">
                <a:solidFill>
                  <a:srgbClr val="000000"/>
                </a:solidFill>
              </a:rPr>
              <a:t>de </a:t>
            </a:r>
            <a:r>
              <a:rPr sz="2400" spc="20" dirty="0">
                <a:solidFill>
                  <a:srgbClr val="000000"/>
                </a:solidFill>
              </a:rPr>
              <a:t>la </a:t>
            </a:r>
            <a:r>
              <a:rPr sz="2400" dirty="0">
                <a:solidFill>
                  <a:srgbClr val="000000"/>
                </a:solidFill>
              </a:rPr>
              <a:t>solicitud, </a:t>
            </a:r>
            <a:r>
              <a:rPr sz="2400" spc="10" dirty="0">
                <a:solidFill>
                  <a:srgbClr val="000000"/>
                </a:solidFill>
              </a:rPr>
              <a:t>imprimir </a:t>
            </a:r>
            <a:r>
              <a:rPr sz="2400" spc="120" dirty="0">
                <a:solidFill>
                  <a:srgbClr val="000000"/>
                </a:solidFill>
              </a:rPr>
              <a:t>y </a:t>
            </a:r>
            <a:r>
              <a:rPr sz="2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firmar </a:t>
            </a:r>
            <a:r>
              <a:rPr sz="2400" spc="40" dirty="0">
                <a:solidFill>
                  <a:srgbClr val="000000"/>
                </a:solidFill>
              </a:rPr>
              <a:t>el </a:t>
            </a:r>
            <a:r>
              <a:rPr sz="2400" spc="130" dirty="0">
                <a:solidFill>
                  <a:srgbClr val="000000"/>
                </a:solidFill>
              </a:rPr>
              <a:t>acuse </a:t>
            </a:r>
            <a:r>
              <a:rPr sz="2400" spc="140" dirty="0">
                <a:solidFill>
                  <a:srgbClr val="000000"/>
                </a:solidFill>
              </a:rPr>
              <a:t>de </a:t>
            </a:r>
            <a:r>
              <a:rPr sz="2400" spc="145" dirty="0">
                <a:solidFill>
                  <a:srgbClr val="000000"/>
                </a:solidFill>
              </a:rPr>
              <a:t> </a:t>
            </a:r>
            <a:r>
              <a:rPr sz="2400" spc="50" dirty="0">
                <a:solidFill>
                  <a:srgbClr val="000000"/>
                </a:solidFill>
              </a:rPr>
              <a:t>registro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140" dirty="0">
                <a:solidFill>
                  <a:srgbClr val="000000"/>
                </a:solidFill>
              </a:rPr>
              <a:t>de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20" dirty="0">
                <a:solidFill>
                  <a:srgbClr val="000000"/>
                </a:solidFill>
              </a:rPr>
              <a:t>la</a:t>
            </a:r>
            <a:r>
              <a:rPr sz="2400" spc="-10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solicitud,</a:t>
            </a:r>
            <a:r>
              <a:rPr sz="2400" spc="-95" dirty="0">
                <a:solidFill>
                  <a:srgbClr val="000000"/>
                </a:solidFill>
              </a:rPr>
              <a:t> </a:t>
            </a:r>
            <a:r>
              <a:rPr sz="2400" u="heavy" spc="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escanear</a:t>
            </a:r>
            <a:r>
              <a:rPr sz="2400" u="heavy" spc="-1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spc="1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y</a:t>
            </a:r>
            <a:r>
              <a:rPr sz="2400" u="heavy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spc="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subir</a:t>
            </a:r>
            <a:r>
              <a:rPr sz="2400" u="heavy" spc="-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u="heavy" spc="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al</a:t>
            </a:r>
            <a:r>
              <a:rPr sz="2400" u="heavy" spc="-1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spc="80" dirty="0">
                <a:solidFill>
                  <a:srgbClr val="000000"/>
                </a:solidFill>
              </a:rPr>
              <a:t>sistema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140" dirty="0">
                <a:solidFill>
                  <a:srgbClr val="000000"/>
                </a:solidFill>
              </a:rPr>
              <a:t>de</a:t>
            </a:r>
            <a:r>
              <a:rPr sz="2400" spc="-110" dirty="0">
                <a:solidFill>
                  <a:srgbClr val="000000"/>
                </a:solidFill>
              </a:rPr>
              <a:t> </a:t>
            </a:r>
            <a:r>
              <a:rPr sz="2400" spc="50" dirty="0">
                <a:solidFill>
                  <a:srgbClr val="000000"/>
                </a:solidFill>
              </a:rPr>
              <a:t>becas,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140" dirty="0">
                <a:solidFill>
                  <a:srgbClr val="000000"/>
                </a:solidFill>
              </a:rPr>
              <a:t>apoyos </a:t>
            </a:r>
            <a:r>
              <a:rPr sz="2400" spc="-705" dirty="0">
                <a:solidFill>
                  <a:srgbClr val="000000"/>
                </a:solidFill>
              </a:rPr>
              <a:t> </a:t>
            </a:r>
            <a:r>
              <a:rPr sz="2400" spc="120" dirty="0">
                <a:solidFill>
                  <a:srgbClr val="000000"/>
                </a:solidFill>
              </a:rPr>
              <a:t>y</a:t>
            </a:r>
            <a:r>
              <a:rPr sz="2400" spc="-125" dirty="0">
                <a:solidFill>
                  <a:srgbClr val="000000"/>
                </a:solidFill>
              </a:rPr>
              <a:t> </a:t>
            </a:r>
            <a:r>
              <a:rPr sz="2400" spc="85" dirty="0">
                <a:solidFill>
                  <a:srgbClr val="000000"/>
                </a:solidFill>
              </a:rPr>
              <a:t>estímulos</a:t>
            </a:r>
            <a:r>
              <a:rPr sz="2400" spc="-114" dirty="0">
                <a:solidFill>
                  <a:srgbClr val="000000"/>
                </a:solidFill>
              </a:rPr>
              <a:t> </a:t>
            </a:r>
            <a:r>
              <a:rPr sz="2400" spc="35" dirty="0">
                <a:solidFill>
                  <a:srgbClr val="000000"/>
                </a:solidFill>
              </a:rPr>
              <a:t>institucionales</a:t>
            </a:r>
            <a:endParaRPr sz="2400"/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93291" y="67056"/>
            <a:ext cx="1074420" cy="8945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9268"/>
            <a:ext cx="2377440" cy="982980"/>
            <a:chOff x="0" y="239268"/>
            <a:chExt cx="2377440" cy="982980"/>
          </a:xfrm>
        </p:grpSpPr>
        <p:sp>
          <p:nvSpPr>
            <p:cNvPr id="3" name="object 3"/>
            <p:cNvSpPr/>
            <p:nvPr/>
          </p:nvSpPr>
          <p:spPr>
            <a:xfrm>
              <a:off x="0" y="714756"/>
              <a:ext cx="1592580" cy="508000"/>
            </a:xfrm>
            <a:custGeom>
              <a:avLst/>
              <a:gdLst/>
              <a:ahLst/>
              <a:cxnLst/>
              <a:rect l="l" t="t" r="r" b="b"/>
              <a:pathLst>
                <a:path w="1592580" h="508000">
                  <a:moveTo>
                    <a:pt x="0" y="0"/>
                  </a:moveTo>
                  <a:lnTo>
                    <a:pt x="0" y="503948"/>
                  </a:lnTo>
                  <a:lnTo>
                    <a:pt x="1245844" y="507491"/>
                  </a:lnTo>
                  <a:lnTo>
                    <a:pt x="1346200" y="507491"/>
                  </a:lnTo>
                  <a:lnTo>
                    <a:pt x="1350899" y="502665"/>
                  </a:lnTo>
                  <a:lnTo>
                    <a:pt x="1352423" y="501141"/>
                  </a:lnTo>
                  <a:lnTo>
                    <a:pt x="1354328" y="499617"/>
                  </a:lnTo>
                  <a:lnTo>
                    <a:pt x="1355852" y="497966"/>
                  </a:lnTo>
                  <a:lnTo>
                    <a:pt x="1584960" y="268858"/>
                  </a:lnTo>
                  <a:lnTo>
                    <a:pt x="1590246" y="261714"/>
                  </a:lnTo>
                  <a:lnTo>
                    <a:pt x="1592008" y="254571"/>
                  </a:lnTo>
                  <a:lnTo>
                    <a:pt x="1590246" y="247427"/>
                  </a:lnTo>
                  <a:lnTo>
                    <a:pt x="1584960" y="240283"/>
                  </a:lnTo>
                  <a:lnTo>
                    <a:pt x="1355852" y="11302"/>
                  </a:lnTo>
                  <a:lnTo>
                    <a:pt x="1350899" y="11302"/>
                  </a:lnTo>
                  <a:lnTo>
                    <a:pt x="1350899" y="6476"/>
                  </a:lnTo>
                  <a:lnTo>
                    <a:pt x="1346200" y="6476"/>
                  </a:lnTo>
                  <a:lnTo>
                    <a:pt x="1341374" y="1777"/>
                  </a:lnTo>
                  <a:lnTo>
                    <a:pt x="1245844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019" y="239268"/>
              <a:ext cx="1074420" cy="8961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8155">
              <a:lnSpc>
                <a:spcPct val="100000"/>
              </a:lnSpc>
              <a:spcBef>
                <a:spcPts val="105"/>
              </a:spcBef>
            </a:pPr>
            <a:r>
              <a:rPr spc="200" dirty="0"/>
              <a:t>SOLICITUD</a:t>
            </a:r>
            <a:r>
              <a:rPr spc="-165" dirty="0"/>
              <a:t> </a:t>
            </a:r>
            <a:r>
              <a:rPr spc="260" dirty="0"/>
              <a:t>CORRECTAMENTE</a:t>
            </a:r>
            <a:r>
              <a:rPr spc="-195" dirty="0"/>
              <a:t> </a:t>
            </a:r>
            <a:r>
              <a:rPr spc="215" dirty="0"/>
              <a:t>REGISTRADA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68324" y="2735579"/>
            <a:ext cx="10828020" cy="3028315"/>
            <a:chOff x="1068324" y="2735579"/>
            <a:chExt cx="10828020" cy="30283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8324" y="2735579"/>
              <a:ext cx="10828020" cy="30281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073640" y="2782823"/>
              <a:ext cx="719455" cy="248920"/>
            </a:xfrm>
            <a:custGeom>
              <a:avLst/>
              <a:gdLst/>
              <a:ahLst/>
              <a:cxnLst/>
              <a:rect l="l" t="t" r="r" b="b"/>
              <a:pathLst>
                <a:path w="719454" h="248919">
                  <a:moveTo>
                    <a:pt x="719327" y="0"/>
                  </a:moveTo>
                  <a:lnTo>
                    <a:pt x="0" y="0"/>
                  </a:lnTo>
                  <a:lnTo>
                    <a:pt x="0" y="248412"/>
                  </a:lnTo>
                  <a:lnTo>
                    <a:pt x="719327" y="248412"/>
                  </a:lnTo>
                  <a:lnTo>
                    <a:pt x="719327" y="0"/>
                  </a:lnTo>
                  <a:close/>
                </a:path>
              </a:pathLst>
            </a:custGeom>
            <a:solidFill>
              <a:srgbClr val="1F37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73640" y="2782823"/>
              <a:ext cx="719455" cy="248920"/>
            </a:xfrm>
            <a:custGeom>
              <a:avLst/>
              <a:gdLst/>
              <a:ahLst/>
              <a:cxnLst/>
              <a:rect l="l" t="t" r="r" b="b"/>
              <a:pathLst>
                <a:path w="719454" h="248919">
                  <a:moveTo>
                    <a:pt x="0" y="248412"/>
                  </a:moveTo>
                  <a:lnTo>
                    <a:pt x="719327" y="248412"/>
                  </a:lnTo>
                  <a:lnTo>
                    <a:pt x="719327" y="0"/>
                  </a:lnTo>
                  <a:lnTo>
                    <a:pt x="0" y="0"/>
                  </a:lnTo>
                  <a:lnTo>
                    <a:pt x="0" y="248412"/>
                  </a:lnTo>
                  <a:close/>
                </a:path>
              </a:pathLst>
            </a:custGeom>
            <a:ln w="9525">
              <a:solidFill>
                <a:srgbClr val="2E53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3020" y="5212079"/>
              <a:ext cx="718185" cy="142240"/>
            </a:xfrm>
            <a:custGeom>
              <a:avLst/>
              <a:gdLst/>
              <a:ahLst/>
              <a:cxnLst/>
              <a:rect l="l" t="t" r="r" b="b"/>
              <a:pathLst>
                <a:path w="718185" h="142239">
                  <a:moveTo>
                    <a:pt x="717804" y="0"/>
                  </a:moveTo>
                  <a:lnTo>
                    <a:pt x="0" y="0"/>
                  </a:lnTo>
                  <a:lnTo>
                    <a:pt x="0" y="141732"/>
                  </a:lnTo>
                  <a:lnTo>
                    <a:pt x="717804" y="141732"/>
                  </a:lnTo>
                  <a:lnTo>
                    <a:pt x="717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3020" y="5212079"/>
              <a:ext cx="718185" cy="142240"/>
            </a:xfrm>
            <a:custGeom>
              <a:avLst/>
              <a:gdLst/>
              <a:ahLst/>
              <a:cxnLst/>
              <a:rect l="l" t="t" r="r" b="b"/>
              <a:pathLst>
                <a:path w="718185" h="142239">
                  <a:moveTo>
                    <a:pt x="0" y="141732"/>
                  </a:moveTo>
                  <a:lnTo>
                    <a:pt x="717804" y="141732"/>
                  </a:lnTo>
                  <a:lnTo>
                    <a:pt x="717804" y="0"/>
                  </a:lnTo>
                  <a:lnTo>
                    <a:pt x="0" y="0"/>
                  </a:lnTo>
                  <a:lnTo>
                    <a:pt x="0" y="14173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1788" y="5350763"/>
              <a:ext cx="718185" cy="143510"/>
            </a:xfrm>
            <a:custGeom>
              <a:avLst/>
              <a:gdLst/>
              <a:ahLst/>
              <a:cxnLst/>
              <a:rect l="l" t="t" r="r" b="b"/>
              <a:pathLst>
                <a:path w="718185" h="143510">
                  <a:moveTo>
                    <a:pt x="717803" y="0"/>
                  </a:moveTo>
                  <a:lnTo>
                    <a:pt x="0" y="0"/>
                  </a:lnTo>
                  <a:lnTo>
                    <a:pt x="0" y="143256"/>
                  </a:lnTo>
                  <a:lnTo>
                    <a:pt x="717803" y="143256"/>
                  </a:lnTo>
                  <a:lnTo>
                    <a:pt x="717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1788" y="5350763"/>
              <a:ext cx="718185" cy="143510"/>
            </a:xfrm>
            <a:custGeom>
              <a:avLst/>
              <a:gdLst/>
              <a:ahLst/>
              <a:cxnLst/>
              <a:rect l="l" t="t" r="r" b="b"/>
              <a:pathLst>
                <a:path w="718185" h="143510">
                  <a:moveTo>
                    <a:pt x="0" y="143256"/>
                  </a:moveTo>
                  <a:lnTo>
                    <a:pt x="717803" y="143256"/>
                  </a:lnTo>
                  <a:lnTo>
                    <a:pt x="717803" y="0"/>
                  </a:lnTo>
                  <a:lnTo>
                    <a:pt x="0" y="0"/>
                  </a:lnTo>
                  <a:lnTo>
                    <a:pt x="0" y="14325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29627" y="5381244"/>
              <a:ext cx="494030" cy="142240"/>
            </a:xfrm>
            <a:custGeom>
              <a:avLst/>
              <a:gdLst/>
              <a:ahLst/>
              <a:cxnLst/>
              <a:rect l="l" t="t" r="r" b="b"/>
              <a:pathLst>
                <a:path w="494029" h="142239">
                  <a:moveTo>
                    <a:pt x="493775" y="0"/>
                  </a:moveTo>
                  <a:lnTo>
                    <a:pt x="0" y="0"/>
                  </a:lnTo>
                  <a:lnTo>
                    <a:pt x="0" y="141731"/>
                  </a:lnTo>
                  <a:lnTo>
                    <a:pt x="493775" y="141731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29627" y="5381244"/>
              <a:ext cx="494030" cy="142240"/>
            </a:xfrm>
            <a:custGeom>
              <a:avLst/>
              <a:gdLst/>
              <a:ahLst/>
              <a:cxnLst/>
              <a:rect l="l" t="t" r="r" b="b"/>
              <a:pathLst>
                <a:path w="494029" h="142239">
                  <a:moveTo>
                    <a:pt x="0" y="141731"/>
                  </a:moveTo>
                  <a:lnTo>
                    <a:pt x="493775" y="141731"/>
                  </a:lnTo>
                  <a:lnTo>
                    <a:pt x="493775" y="0"/>
                  </a:lnTo>
                  <a:lnTo>
                    <a:pt x="0" y="0"/>
                  </a:lnTo>
                  <a:lnTo>
                    <a:pt x="0" y="14173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009892" y="5414009"/>
            <a:ext cx="306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latin typeface="Tahoma"/>
                <a:cs typeface="Tahoma"/>
              </a:rPr>
              <a:t>2022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13688" y="4477511"/>
            <a:ext cx="10506075" cy="2378710"/>
            <a:chOff x="1313688" y="4477511"/>
            <a:chExt cx="10506075" cy="237871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6452" y="4477511"/>
              <a:ext cx="2163318" cy="16390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65535" y="5084063"/>
              <a:ext cx="1053858" cy="8282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3688" y="6091427"/>
              <a:ext cx="740663" cy="6156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9676" y="5716526"/>
              <a:ext cx="1142237" cy="113919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176516" y="2101595"/>
            <a:ext cx="3411220" cy="56705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9095" marR="344805" indent="-287020">
              <a:lnSpc>
                <a:spcPct val="100000"/>
              </a:lnSpc>
              <a:spcBef>
                <a:spcPts val="305"/>
              </a:spcBef>
              <a:buFont typeface="Wingdings"/>
              <a:buChar char=""/>
              <a:tabLst>
                <a:tab pos="379095" algn="l"/>
                <a:tab pos="379730" algn="l"/>
              </a:tabLst>
            </a:pPr>
            <a:r>
              <a:rPr sz="1400" spc="110" dirty="0">
                <a:solidFill>
                  <a:srgbClr val="252525"/>
                </a:solidFill>
                <a:latin typeface="Trebuchet MS"/>
                <a:cs typeface="Trebuchet MS"/>
              </a:rPr>
              <a:t>Es</a:t>
            </a:r>
            <a:r>
              <a:rPr sz="1400" spc="-5" dirty="0">
                <a:solidFill>
                  <a:srgbClr val="252525"/>
                </a:solidFill>
                <a:latin typeface="Trebuchet MS"/>
                <a:cs typeface="Trebuchet MS"/>
              </a:rPr>
              <a:t>tat</a:t>
            </a:r>
            <a:r>
              <a:rPr sz="1400" spc="-15" dirty="0">
                <a:solidFill>
                  <a:srgbClr val="252525"/>
                </a:solidFill>
                <a:latin typeface="Trebuchet MS"/>
                <a:cs typeface="Trebuchet MS"/>
              </a:rPr>
              <a:t>u</a:t>
            </a:r>
            <a:r>
              <a:rPr sz="1400" spc="125" dirty="0">
                <a:solidFill>
                  <a:srgbClr val="252525"/>
                </a:solidFill>
                <a:latin typeface="Trebuchet MS"/>
                <a:cs typeface="Trebuchet MS"/>
              </a:rPr>
              <a:t>s</a:t>
            </a:r>
            <a:r>
              <a:rPr sz="1400" spc="-10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252525"/>
                </a:solidFill>
                <a:latin typeface="Trebuchet MS"/>
                <a:cs typeface="Trebuchet MS"/>
              </a:rPr>
              <a:t>ca</a:t>
            </a:r>
            <a:r>
              <a:rPr sz="1400" spc="35" dirty="0">
                <a:solidFill>
                  <a:srgbClr val="252525"/>
                </a:solidFill>
                <a:latin typeface="Trebuchet MS"/>
                <a:cs typeface="Trebuchet MS"/>
              </a:rPr>
              <a:t>ptu</a:t>
            </a:r>
            <a:r>
              <a:rPr sz="1400" spc="-45" dirty="0">
                <a:solidFill>
                  <a:srgbClr val="252525"/>
                </a:solidFill>
                <a:latin typeface="Trebuchet MS"/>
                <a:cs typeface="Trebuchet MS"/>
              </a:rPr>
              <a:t>r</a:t>
            </a:r>
            <a:r>
              <a:rPr sz="1400" spc="70" dirty="0">
                <a:solidFill>
                  <a:srgbClr val="252525"/>
                </a:solidFill>
                <a:latin typeface="Trebuchet MS"/>
                <a:cs typeface="Trebuchet MS"/>
              </a:rPr>
              <a:t>a</a:t>
            </a:r>
            <a:r>
              <a:rPr sz="1400" spc="75" dirty="0">
                <a:solidFill>
                  <a:srgbClr val="252525"/>
                </a:solidFill>
                <a:latin typeface="Trebuchet MS"/>
                <a:cs typeface="Trebuchet MS"/>
              </a:rPr>
              <a:t>d</a:t>
            </a:r>
            <a:r>
              <a:rPr sz="1400" spc="40" dirty="0">
                <a:solidFill>
                  <a:srgbClr val="252525"/>
                </a:solidFill>
                <a:latin typeface="Trebuchet MS"/>
                <a:cs typeface="Trebuchet MS"/>
              </a:rPr>
              <a:t>a</a:t>
            </a:r>
            <a:r>
              <a:rPr sz="1400" spc="-9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252525"/>
                </a:solidFill>
                <a:latin typeface="Trebuchet MS"/>
                <a:cs typeface="Trebuchet MS"/>
              </a:rPr>
              <a:t>por</a:t>
            </a:r>
            <a:r>
              <a:rPr sz="1400" spc="-8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1400" spc="105" dirty="0">
                <a:solidFill>
                  <a:srgbClr val="252525"/>
                </a:solidFill>
                <a:latin typeface="Trebuchet MS"/>
                <a:cs typeface="Trebuchet MS"/>
              </a:rPr>
              <a:t>web/</a:t>
            </a:r>
            <a:r>
              <a:rPr sz="1400" spc="-75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252525"/>
                </a:solidFill>
                <a:latin typeface="Trebuchet MS"/>
                <a:cs typeface="Trebuchet MS"/>
              </a:rPr>
              <a:t>por  </a:t>
            </a:r>
            <a:r>
              <a:rPr sz="1400" spc="35" dirty="0">
                <a:solidFill>
                  <a:srgbClr val="252525"/>
                </a:solidFill>
                <a:latin typeface="Trebuchet MS"/>
                <a:cs typeface="Trebuchet MS"/>
              </a:rPr>
              <a:t>validad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Application>Microsoft Office PowerPoint</Application>
  <PresentationFormat>Panorámica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Tahoma</vt:lpstr>
      <vt:lpstr>Trebuchet MS</vt:lpstr>
      <vt:lpstr>Wingdings</vt:lpstr>
      <vt:lpstr>Office Theme</vt:lpstr>
      <vt:lpstr>REGISTRO DE SOLICITUD  BECA EQUIDAD ECONÓMICA</vt:lpstr>
      <vt:lpstr>Importante: Antes de ingresar al registro de la solicitud de  beca, se actualiza el programa académico</vt:lpstr>
      <vt:lpstr>En caso de no contar con su correo electrónico o no  recordar su contraseña deberá ingresar a la página  https://micuenta.ugto.mx/estudiante para recuperar  su correo y contraseña.</vt:lpstr>
      <vt:lpstr>Presentación de PowerPoint</vt:lpstr>
      <vt:lpstr>Seleccionar opción para el registro  de solicitud  de   beca</vt:lpstr>
      <vt:lpstr>Equidad Económica</vt:lpstr>
      <vt:lpstr>Al terminar el llenado de la solicitud, imprimir y firmar el acuse de  registro de la solicitud, escanear y subir al sistema de becas, apoyos  y estímulos institucionales</vt:lpstr>
      <vt:lpstr>SOLICITUD CORRECTAMENTE REGISTRADA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Becas UG</dc:creator>
  <cp:lastModifiedBy>li.cueto</cp:lastModifiedBy>
  <cp:revision>1</cp:revision>
  <dcterms:created xsi:type="dcterms:W3CDTF">2022-08-09T14:47:17Z</dcterms:created>
  <dcterms:modified xsi:type="dcterms:W3CDTF">2022-08-09T15:10:11Z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2022-08-09T00:00:00Z</vt:filetime>
  </property>
</Properties>
</file>